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7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FF66"/>
    <a:srgbClr val="99FF33"/>
    <a:srgbClr val="663300"/>
    <a:srgbClr val="996633"/>
    <a:srgbClr val="DFEA02"/>
    <a:srgbClr val="790B76"/>
    <a:srgbClr val="CCFF66"/>
    <a:srgbClr val="F0A5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96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04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04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04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334DD58-C595-44A0-8563-0D601ECF5A0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94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94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655088C-94C0-473B-9506-84A570228F9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6D2C7F-5FC1-4F7B-878B-2630DFBBCD06}" type="slidenum">
              <a:rPr lang="en-US" altLang="en-US"/>
              <a:pPr/>
              <a:t>1</a:t>
            </a:fld>
            <a:endParaRPr lang="en-US" altLang="en-US"/>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08BC8E-05D7-4FCB-8378-9EC8F8298E3A}" type="slidenum">
              <a:rPr lang="en-US" altLang="en-US"/>
              <a:pPr/>
              <a:t>10</a:t>
            </a:fld>
            <a:endParaRPr lang="en-US" altLang="en-US"/>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EC70A2-4DC3-4C58-95CF-AC74CF34B838}" type="slidenum">
              <a:rPr lang="en-US" altLang="en-US"/>
              <a:pPr/>
              <a:t>11</a:t>
            </a:fld>
            <a:endParaRPr lang="en-US" alt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7CA0D2-5024-40A5-A96B-BD1341E3669F}" type="slidenum">
              <a:rPr lang="en-US" altLang="en-US"/>
              <a:pPr/>
              <a:t>12</a:t>
            </a:fld>
            <a:endParaRPr lang="en-US" altLang="en-US"/>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E36AA4-C8E1-4066-9C54-CD2BFE21512F}" type="slidenum">
              <a:rPr lang="en-US" altLang="en-US"/>
              <a:pPr/>
              <a:t>13</a:t>
            </a:fld>
            <a:endParaRPr lang="en-US" alt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D9AD9E-4405-48FA-8D55-CE99FB47C2DC}" type="slidenum">
              <a:rPr lang="en-US" altLang="en-US"/>
              <a:pPr/>
              <a:t>14</a:t>
            </a:fld>
            <a:endParaRPr lang="en-US" altLang="en-US"/>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1C2B50-E16E-408D-8BD4-526243102D0D}" type="slidenum">
              <a:rPr lang="en-US" altLang="en-US"/>
              <a:pPr/>
              <a:t>2</a:t>
            </a:fld>
            <a:endParaRPr lang="en-US" altLang="en-US"/>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4A6B6B-8B30-4204-B467-4B06556F6A11}" type="slidenum">
              <a:rPr lang="en-US" altLang="en-US"/>
              <a:pPr/>
              <a:t>3</a:t>
            </a:fld>
            <a:endParaRPr lang="en-US" alt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447631-D3F9-4652-9320-CDC9F29C2593}" type="slidenum">
              <a:rPr lang="en-US" altLang="en-US"/>
              <a:pPr/>
              <a:t>4</a:t>
            </a:fld>
            <a:endParaRPr lang="en-US" alt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C88D82-D748-4C9E-8B69-04FA1895BE80}" type="slidenum">
              <a:rPr lang="en-US" altLang="en-US"/>
              <a:pPr/>
              <a:t>5</a:t>
            </a:fld>
            <a:endParaRPr lang="en-US" alt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25C964-213C-4D44-96F7-4FA94B78F2D7}" type="slidenum">
              <a:rPr lang="en-US" altLang="en-US"/>
              <a:pPr/>
              <a:t>6</a:t>
            </a:fld>
            <a:endParaRPr lang="en-US" altLang="en-US"/>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D85EA8-9566-44BB-975B-D212113242A8}" type="slidenum">
              <a:rPr lang="en-US" altLang="en-US"/>
              <a:pPr/>
              <a:t>7</a:t>
            </a:fld>
            <a:endParaRPr lang="en-US" altLang="en-U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973D2A-19B0-4F5C-981E-F1A44B0F174F}" type="slidenum">
              <a:rPr lang="en-US" altLang="en-US"/>
              <a:pPr/>
              <a:t>8</a:t>
            </a:fld>
            <a:endParaRPr lang="en-US" alt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053E38-C54D-4340-9329-0584DD6D938C}" type="slidenum">
              <a:rPr lang="en-US" altLang="en-US"/>
              <a:pPr/>
              <a:t>9</a:t>
            </a:fld>
            <a:endParaRPr lang="en-US" alt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0AD42BE-259A-4BD1-B29B-D21D96A79B9C}" type="slidenum">
              <a:rPr lang="en-US" altLang="en-US"/>
              <a:pPr/>
              <a:t>‹#›</a:t>
            </a:fld>
            <a:endParaRPr lang="en-US" altLang="en-US"/>
          </a:p>
        </p:txBody>
      </p:sp>
    </p:spTree>
    <p:extLst>
      <p:ext uri="{BB962C8B-B14F-4D97-AF65-F5344CB8AC3E}">
        <p14:creationId xmlns:p14="http://schemas.microsoft.com/office/powerpoint/2010/main" val="1221522742"/>
      </p:ext>
    </p:extLst>
  </p:cSld>
  <p:clrMapOvr>
    <a:masterClrMapping/>
  </p:clrMapOvr>
  <p:transition spd="med">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D985229-930E-44E4-9DF1-215EC8B6C9E1}" type="slidenum">
              <a:rPr lang="en-US" altLang="en-US"/>
              <a:pPr/>
              <a:t>‹#›</a:t>
            </a:fld>
            <a:endParaRPr lang="en-US" altLang="en-US"/>
          </a:p>
        </p:txBody>
      </p:sp>
    </p:spTree>
    <p:extLst>
      <p:ext uri="{BB962C8B-B14F-4D97-AF65-F5344CB8AC3E}">
        <p14:creationId xmlns:p14="http://schemas.microsoft.com/office/powerpoint/2010/main" val="771505563"/>
      </p:ext>
    </p:extLst>
  </p:cSld>
  <p:clrMapOvr>
    <a:masterClrMapping/>
  </p:clrMapOvr>
  <p:transition spd="med">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84A55DC-972E-4E11-91B5-1D23B506CA32}" type="slidenum">
              <a:rPr lang="en-US" altLang="en-US"/>
              <a:pPr/>
              <a:t>‹#›</a:t>
            </a:fld>
            <a:endParaRPr lang="en-US" altLang="en-US"/>
          </a:p>
        </p:txBody>
      </p:sp>
    </p:spTree>
    <p:extLst>
      <p:ext uri="{BB962C8B-B14F-4D97-AF65-F5344CB8AC3E}">
        <p14:creationId xmlns:p14="http://schemas.microsoft.com/office/powerpoint/2010/main" val="3997603639"/>
      </p:ext>
    </p:extLst>
  </p:cSld>
  <p:clrMapOvr>
    <a:masterClrMapping/>
  </p:clrMapOvr>
  <p:transition spd="med">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86F2D5E-CD13-4DBF-99D3-D6648E59BC57}" type="slidenum">
              <a:rPr lang="en-US" altLang="en-US"/>
              <a:pPr/>
              <a:t>‹#›</a:t>
            </a:fld>
            <a:endParaRPr lang="en-US" altLang="en-US"/>
          </a:p>
        </p:txBody>
      </p:sp>
    </p:spTree>
    <p:extLst>
      <p:ext uri="{BB962C8B-B14F-4D97-AF65-F5344CB8AC3E}">
        <p14:creationId xmlns:p14="http://schemas.microsoft.com/office/powerpoint/2010/main" val="149840138"/>
      </p:ext>
    </p:extLst>
  </p:cSld>
  <p:clrMapOvr>
    <a:masterClrMapping/>
  </p:clrMapOvr>
  <p:transition spd="med">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C2190F8-B9BB-4BC9-92DF-0F062430D6DD}" type="slidenum">
              <a:rPr lang="en-US" altLang="en-US"/>
              <a:pPr/>
              <a:t>‹#›</a:t>
            </a:fld>
            <a:endParaRPr lang="en-US" altLang="en-US"/>
          </a:p>
        </p:txBody>
      </p:sp>
    </p:spTree>
    <p:extLst>
      <p:ext uri="{BB962C8B-B14F-4D97-AF65-F5344CB8AC3E}">
        <p14:creationId xmlns:p14="http://schemas.microsoft.com/office/powerpoint/2010/main" val="3759895724"/>
      </p:ext>
    </p:extLst>
  </p:cSld>
  <p:clrMapOvr>
    <a:masterClrMapping/>
  </p:clrMapOvr>
  <p:transition spd="med">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54874A7-6E66-4997-B951-22FB0AD2BE91}" type="slidenum">
              <a:rPr lang="en-US" altLang="en-US"/>
              <a:pPr/>
              <a:t>‹#›</a:t>
            </a:fld>
            <a:endParaRPr lang="en-US" altLang="en-US"/>
          </a:p>
        </p:txBody>
      </p:sp>
    </p:spTree>
    <p:extLst>
      <p:ext uri="{BB962C8B-B14F-4D97-AF65-F5344CB8AC3E}">
        <p14:creationId xmlns:p14="http://schemas.microsoft.com/office/powerpoint/2010/main" val="3491713941"/>
      </p:ext>
    </p:extLst>
  </p:cSld>
  <p:clrMapOvr>
    <a:masterClrMapping/>
  </p:clrMapOvr>
  <p:transition spd="med">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F5C4E70-A589-43E3-AAF8-C0EB06B39480}" type="slidenum">
              <a:rPr lang="en-US" altLang="en-US"/>
              <a:pPr/>
              <a:t>‹#›</a:t>
            </a:fld>
            <a:endParaRPr lang="en-US" altLang="en-US"/>
          </a:p>
        </p:txBody>
      </p:sp>
    </p:spTree>
    <p:extLst>
      <p:ext uri="{BB962C8B-B14F-4D97-AF65-F5344CB8AC3E}">
        <p14:creationId xmlns:p14="http://schemas.microsoft.com/office/powerpoint/2010/main" val="219927781"/>
      </p:ext>
    </p:extLst>
  </p:cSld>
  <p:clrMapOvr>
    <a:masterClrMapping/>
  </p:clrMapOvr>
  <p:transition spd="med">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45D5D8F-2940-448A-93E4-CD708472AA96}" type="slidenum">
              <a:rPr lang="en-US" altLang="en-US"/>
              <a:pPr/>
              <a:t>‹#›</a:t>
            </a:fld>
            <a:endParaRPr lang="en-US" altLang="en-US"/>
          </a:p>
        </p:txBody>
      </p:sp>
    </p:spTree>
    <p:extLst>
      <p:ext uri="{BB962C8B-B14F-4D97-AF65-F5344CB8AC3E}">
        <p14:creationId xmlns:p14="http://schemas.microsoft.com/office/powerpoint/2010/main" val="1630719415"/>
      </p:ext>
    </p:extLst>
  </p:cSld>
  <p:clrMapOvr>
    <a:masterClrMapping/>
  </p:clrMapOvr>
  <p:transition spd="med">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642B6C4-56A2-409B-B76F-9DC444C72A52}" type="slidenum">
              <a:rPr lang="en-US" altLang="en-US"/>
              <a:pPr/>
              <a:t>‹#›</a:t>
            </a:fld>
            <a:endParaRPr lang="en-US" altLang="en-US"/>
          </a:p>
        </p:txBody>
      </p:sp>
    </p:spTree>
    <p:extLst>
      <p:ext uri="{BB962C8B-B14F-4D97-AF65-F5344CB8AC3E}">
        <p14:creationId xmlns:p14="http://schemas.microsoft.com/office/powerpoint/2010/main" val="4256658308"/>
      </p:ext>
    </p:extLst>
  </p:cSld>
  <p:clrMapOvr>
    <a:masterClrMapping/>
  </p:clrMapOvr>
  <p:transition spd="med">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4EB1757-FFBC-45A6-9DCB-30B7A3899B99}" type="slidenum">
              <a:rPr lang="en-US" altLang="en-US"/>
              <a:pPr/>
              <a:t>‹#›</a:t>
            </a:fld>
            <a:endParaRPr lang="en-US" altLang="en-US"/>
          </a:p>
        </p:txBody>
      </p:sp>
    </p:spTree>
    <p:extLst>
      <p:ext uri="{BB962C8B-B14F-4D97-AF65-F5344CB8AC3E}">
        <p14:creationId xmlns:p14="http://schemas.microsoft.com/office/powerpoint/2010/main" val="1875968357"/>
      </p:ext>
    </p:extLst>
  </p:cSld>
  <p:clrMapOvr>
    <a:masterClrMapping/>
  </p:clrMapOvr>
  <p:transition spd="med">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1BAB49B-1398-4484-874A-423161E797AB}" type="slidenum">
              <a:rPr lang="en-US" altLang="en-US"/>
              <a:pPr/>
              <a:t>‹#›</a:t>
            </a:fld>
            <a:endParaRPr lang="en-US" altLang="en-US"/>
          </a:p>
        </p:txBody>
      </p:sp>
    </p:spTree>
    <p:extLst>
      <p:ext uri="{BB962C8B-B14F-4D97-AF65-F5344CB8AC3E}">
        <p14:creationId xmlns:p14="http://schemas.microsoft.com/office/powerpoint/2010/main" val="3823526923"/>
      </p:ext>
    </p:extLst>
  </p:cSld>
  <p:clrMapOvr>
    <a:masterClrMapping/>
  </p:clrMapOvr>
  <p:transition spd="med">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43DBFB6-52C9-431A-B89C-8FACA00123D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circle/>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audio" Target="../media/audio1.wav"/><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audio" Target="../media/audio10.wav"/><Relationship Id="rId5" Type="http://schemas.openxmlformats.org/officeDocument/2006/relationships/image" Target="../media/image3.pn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audio" Target="../media/audio11.wav"/><Relationship Id="rId5" Type="http://schemas.openxmlformats.org/officeDocument/2006/relationships/image" Target="../media/image3.pn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audio" Target="../media/audio12.wav"/><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audio" Target="../media/audio13.wav"/><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audio" Target="../media/audio2.wav"/><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audio" Target="../media/audio3.wav"/><Relationship Id="rId5" Type="http://schemas.openxmlformats.org/officeDocument/2006/relationships/image" Target="../media/image3.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audio" Target="../media/audio4.wav"/><Relationship Id="rId5" Type="http://schemas.openxmlformats.org/officeDocument/2006/relationships/image" Target="../media/image3.png"/><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audio" Target="../media/audio5.wav"/><Relationship Id="rId5" Type="http://schemas.openxmlformats.org/officeDocument/2006/relationships/image" Target="../media/image3.png"/><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audio" Target="../media/audio6.wav"/><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audio" Target="../media/audio7.wav"/><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audio" Target="../media/audio8.wav"/><Relationship Id="rId5" Type="http://schemas.openxmlformats.org/officeDocument/2006/relationships/image" Target="../media/image3.pn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audio" Target="../media/audio9.wav"/><Relationship Id="rId5" Type="http://schemas.openxmlformats.org/officeDocument/2006/relationships/image" Target="../media/image3.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055" name="AutoShape 7">
            <a:hlinkClick r:id="" action="ppaction://hlinkshowjump?jump=nextslide" highlightClick="1"/>
          </p:cNvPr>
          <p:cNvSpPr>
            <a:spLocks noChangeArrowheads="1"/>
          </p:cNvSpPr>
          <p:nvPr/>
        </p:nvSpPr>
        <p:spPr bwMode="auto">
          <a:xfrm>
            <a:off x="8763000" y="5791200"/>
            <a:ext cx="228600" cy="838200"/>
          </a:xfrm>
          <a:prstGeom prst="actionButtonForwardNext">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2056" name="Text Box 8"/>
          <p:cNvSpPr txBox="1">
            <a:spLocks noChangeArrowheads="1"/>
          </p:cNvSpPr>
          <p:nvPr/>
        </p:nvSpPr>
        <p:spPr bwMode="auto">
          <a:xfrm>
            <a:off x="1676400" y="2286000"/>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2067" name="Text Box 19" descr="Water droplets"/>
          <p:cNvSpPr txBox="1">
            <a:spLocks noChangeArrowheads="1"/>
          </p:cNvSpPr>
          <p:nvPr/>
        </p:nvSpPr>
        <p:spPr bwMode="auto">
          <a:xfrm>
            <a:off x="2819400" y="5257800"/>
            <a:ext cx="4724400" cy="549275"/>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a:pattFill prst="pct90">
                  <a:fgClr>
                    <a:schemeClr val="tx1"/>
                  </a:fgClr>
                  <a:bgClr>
                    <a:srgbClr val="FFFFFF"/>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olidFill>
                  <a:srgbClr val="717171"/>
                </a:solidFill>
                <a:latin typeface="Wrangler" pitchFamily="2" charset="0"/>
              </a:rPr>
              <a:t>     </a:t>
            </a:r>
            <a:r>
              <a:rPr lang="en-US" altLang="en-US" sz="3000">
                <a:solidFill>
                  <a:srgbClr val="4395E7"/>
                </a:solidFill>
                <a:latin typeface="Playbill" panose="040506030A0602020202" pitchFamily="82" charset="0"/>
              </a:rPr>
              <a:t>By Elizabeth Ferris</a:t>
            </a:r>
          </a:p>
        </p:txBody>
      </p:sp>
      <p:sp>
        <p:nvSpPr>
          <p:cNvPr id="2070" name="WordArt 22" descr="Sand"/>
          <p:cNvSpPr>
            <a:spLocks noChangeArrowheads="1" noChangeShapeType="1" noTextEdit="1"/>
          </p:cNvSpPr>
          <p:nvPr/>
        </p:nvSpPr>
        <p:spPr bwMode="auto">
          <a:xfrm>
            <a:off x="685800" y="1295400"/>
            <a:ext cx="7848600" cy="2743200"/>
          </a:xfrm>
          <a:prstGeom prst="rect">
            <a:avLst/>
          </a:prstGeom>
        </p:spPr>
        <p:txBody>
          <a:bodyPr wrap="none" fromWordArt="1">
            <a:prstTxWarp prst="textPlain">
              <a:avLst>
                <a:gd name="adj" fmla="val 50000"/>
              </a:avLst>
            </a:prstTxWarp>
          </a:bodyPr>
          <a:lstStyle/>
          <a:p>
            <a:pPr algn="ctr"/>
            <a:r>
              <a:rPr lang="en-US" sz="3600" kern="10">
                <a:ln w="12700">
                  <a:solidFill>
                    <a:srgbClr val="C4B596"/>
                  </a:solidFill>
                  <a:round/>
                  <a:headEnd/>
                  <a:tailEnd/>
                </a:ln>
                <a:blipFill dpi="0" rotWithShape="0">
                  <a:blip r:embed="rId5"/>
                  <a:srcRect/>
                  <a:tile tx="0" ty="0" sx="100000" sy="100000" flip="none" algn="tl"/>
                </a:blipFill>
                <a:effectLst>
                  <a:outerShdw dist="53882" dir="2700000" algn="ctr" rotWithShape="0">
                    <a:srgbClr val="CBCBCB">
                      <a:alpha val="80000"/>
                    </a:srgbClr>
                  </a:outerShdw>
                </a:effectLst>
                <a:latin typeface="Playbill" panose="040506030A0602020202" pitchFamily="82" charset="0"/>
              </a:rPr>
              <a:t>Get Bent Out of Shape</a:t>
            </a:r>
          </a:p>
        </p:txBody>
      </p:sp>
      <p:pic>
        <p:nvPicPr>
          <p:cNvPr id="2086" name="Picture 38"/>
          <p:cNvPicPr>
            <a:picLocks noRot="1" noChangeAspect="1" noChangeArrowheads="1"/>
          </p:cNvPicPr>
          <p:nvPr>
            <a:wavAudioFile r:embed="rId1" name="title"/>
          </p:nvPr>
        </p:nvPicPr>
        <p:blipFill>
          <a:blip r:embed="rId6">
            <a:extLst>
              <a:ext uri="{28A0092B-C50C-407E-A947-70E740481C1C}">
                <a14:useLocalDpi xmlns:a14="http://schemas.microsoft.com/office/drawing/2010/main" val="0"/>
              </a:ext>
            </a:extLst>
          </a:blip>
          <a:srcRect/>
          <a:stretch>
            <a:fillRect/>
          </a:stretch>
        </p:blipFill>
        <p:spPr bwMode="auto">
          <a:xfrm>
            <a:off x="6934200" y="5029200"/>
            <a:ext cx="685800" cy="685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2070"/>
                                        </p:tgtEl>
                                        <p:attrNameLst>
                                          <p:attrName>style.visibility</p:attrName>
                                        </p:attrNameLst>
                                      </p:cBhvr>
                                      <p:to>
                                        <p:strVal val="visible"/>
                                      </p:to>
                                    </p:set>
                                    <p:animEffect transition="in" filter="wedge">
                                      <p:cBhvr>
                                        <p:cTn id="7" dur="2000"/>
                                        <p:tgtEl>
                                          <p:spTgt spid="2070"/>
                                        </p:tgtEl>
                                      </p:cBhvr>
                                    </p:animEffect>
                                  </p:childTnLst>
                                </p:cTn>
                              </p:par>
                              <p:par>
                                <p:cTn id="8" presetID="1" presetClass="mediacall" presetSubtype="0" fill="hold" nodeType="withEffect">
                                  <p:stCondLst>
                                    <p:cond delay="0"/>
                                  </p:stCondLst>
                                  <p:childTnLst>
                                    <p:cmd type="call" cmd="playFrom(0.0)">
                                      <p:cBhvr>
                                        <p:cTn id="9" dur="1" fill="hold"/>
                                        <p:tgtEl>
                                          <p:spTgt spid="208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0" fill="hold" display="0">
                  <p:stCondLst>
                    <p:cond delay="indefinite"/>
                  </p:stCondLst>
                  <p:endCondLst>
                    <p:cond evt="onPrev" delay="0">
                      <p:tgtEl>
                        <p:sldTgt/>
                      </p:tgtEl>
                    </p:cond>
                    <p:cond evt="onStopAudio" delay="0">
                      <p:tgtEl>
                        <p:sldTgt/>
                      </p:tgtEl>
                    </p:cond>
                  </p:endCondLst>
                </p:cTn>
                <p:tgtEl>
                  <p:spTgt spid="208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AD4"/>
            </a:gs>
            <a:gs pos="50000">
              <a:srgbClr val="8BB2FF"/>
            </a:gs>
            <a:gs pos="100000">
              <a:srgbClr val="006AD4"/>
            </a:gs>
          </a:gsLst>
          <a:lin ang="18900000" scaled="1"/>
        </a:gradFill>
        <a:effectLst/>
      </p:bgPr>
    </p:bg>
    <p:spTree>
      <p:nvGrpSpPr>
        <p:cNvPr id="1" name=""/>
        <p:cNvGrpSpPr/>
        <p:nvPr/>
      </p:nvGrpSpPr>
      <p:grpSpPr>
        <a:xfrm>
          <a:off x="0" y="0"/>
          <a:ext cx="0" cy="0"/>
          <a:chOff x="0" y="0"/>
          <a:chExt cx="0" cy="0"/>
        </a:xfrm>
      </p:grpSpPr>
      <p:sp>
        <p:nvSpPr>
          <p:cNvPr id="10242" name="AutoShape 2">
            <a:hlinkClick r:id="" action="ppaction://hlinkshowjump?jump=previousslide" highlightClick="1"/>
          </p:cNvPr>
          <p:cNvSpPr>
            <a:spLocks noChangeArrowheads="1"/>
          </p:cNvSpPr>
          <p:nvPr/>
        </p:nvSpPr>
        <p:spPr bwMode="auto">
          <a:xfrm>
            <a:off x="8458200" y="5791200"/>
            <a:ext cx="228600" cy="838200"/>
          </a:xfrm>
          <a:prstGeom prst="actionButtonBackPrevious">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AutoShape 3">
            <a:hlinkClick r:id="" action="ppaction://hlinkshowjump?jump=nextslide" highlightClick="1"/>
          </p:cNvPr>
          <p:cNvSpPr>
            <a:spLocks noChangeArrowheads="1"/>
          </p:cNvSpPr>
          <p:nvPr/>
        </p:nvSpPr>
        <p:spPr bwMode="auto">
          <a:xfrm>
            <a:off x="8763000" y="5791200"/>
            <a:ext cx="228600" cy="838200"/>
          </a:xfrm>
          <a:prstGeom prst="actionButtonForwardNext">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0244" name="Text Box 4"/>
          <p:cNvSpPr txBox="1">
            <a:spLocks noChangeArrowheads="1"/>
          </p:cNvSpPr>
          <p:nvPr/>
        </p:nvSpPr>
        <p:spPr bwMode="auto">
          <a:xfrm>
            <a:off x="228600" y="5562600"/>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10246" name="Text Box 6"/>
          <p:cNvSpPr txBox="1">
            <a:spLocks noChangeArrowheads="1"/>
          </p:cNvSpPr>
          <p:nvPr/>
        </p:nvSpPr>
        <p:spPr bwMode="auto">
          <a:xfrm>
            <a:off x="228600" y="5410200"/>
            <a:ext cx="807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10249" name="Text Box 9"/>
          <p:cNvSpPr txBox="1">
            <a:spLocks noChangeArrowheads="1"/>
          </p:cNvSpPr>
          <p:nvPr/>
        </p:nvSpPr>
        <p:spPr bwMode="auto">
          <a:xfrm>
            <a:off x="228600" y="5410200"/>
            <a:ext cx="80772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 Great Circle smiled and told Roofus that he shouldn’t want to change himself just to please other people and that he was perfect just the way he was.  That was not what he wanted to hear and so he cried harder.  The Great Circle went to comfort Roofus and before anybody knew what had happened he tripped and began to roll out of control down the hill. </a:t>
            </a:r>
          </a:p>
        </p:txBody>
      </p:sp>
      <p:pic>
        <p:nvPicPr>
          <p:cNvPr id="10250" name="Picture 10" descr="slop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0"/>
            <a:ext cx="86106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1" name="Oval 11"/>
          <p:cNvSpPr>
            <a:spLocks noChangeArrowheads="1"/>
          </p:cNvSpPr>
          <p:nvPr/>
        </p:nvSpPr>
        <p:spPr bwMode="auto">
          <a:xfrm rot="-1602434">
            <a:off x="1143000" y="609600"/>
            <a:ext cx="1219200" cy="1143000"/>
          </a:xfrm>
          <a:prstGeom prst="ellipse">
            <a:avLst/>
          </a:prstGeom>
          <a:gradFill rotWithShape="1">
            <a:gsLst>
              <a:gs pos="0">
                <a:srgbClr val="CCFF33"/>
              </a:gs>
              <a:gs pos="100000">
                <a:schemeClr val="bg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Line 13"/>
          <p:cNvSpPr>
            <a:spLocks noChangeShapeType="1"/>
          </p:cNvSpPr>
          <p:nvPr/>
        </p:nvSpPr>
        <p:spPr bwMode="auto">
          <a:xfrm flipH="1" flipV="1">
            <a:off x="914400" y="6858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4" name="Line 14"/>
          <p:cNvSpPr>
            <a:spLocks noChangeShapeType="1"/>
          </p:cNvSpPr>
          <p:nvPr/>
        </p:nvSpPr>
        <p:spPr bwMode="auto">
          <a:xfrm flipH="1" flipV="1">
            <a:off x="609600" y="762000"/>
            <a:ext cx="3810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5" name="Line 15"/>
          <p:cNvSpPr>
            <a:spLocks noChangeShapeType="1"/>
          </p:cNvSpPr>
          <p:nvPr/>
        </p:nvSpPr>
        <p:spPr bwMode="auto">
          <a:xfrm flipH="1" flipV="1">
            <a:off x="685800" y="381000"/>
            <a:ext cx="4572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0256" name="Picture 16">
            <a:hlinkClick r:id="" action="ppaction://media"/>
          </p:cNvPr>
          <p:cNvPicPr>
            <a:picLocks noRot="1" noChangeAspect="1" noChangeArrowheads="1"/>
          </p:cNvPicPr>
          <p:nvPr>
            <a:wavAudioFile r:embed="rId1" name="rolling"/>
          </p:nvPr>
        </p:nvPicPr>
        <p:blipFill>
          <a:blip r:embed="rId5">
            <a:extLst>
              <a:ext uri="{28A0092B-C50C-407E-A947-70E740481C1C}">
                <a14:useLocalDpi xmlns:a14="http://schemas.microsoft.com/office/drawing/2010/main" val="0"/>
              </a:ext>
            </a:extLst>
          </a:blip>
          <a:srcRect/>
          <a:stretch>
            <a:fillRect/>
          </a:stretch>
        </p:blipFill>
        <p:spPr bwMode="auto">
          <a:xfrm>
            <a:off x="7924800" y="54864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25000" fill="hold"/>
                                        <p:tgtEl>
                                          <p:spTgt spid="1025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10256"/>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a:hlinkClick r:id="" action="ppaction://hlinkshowjump?jump=previousslide" highlightClick="1"/>
          </p:cNvPr>
          <p:cNvSpPr>
            <a:spLocks noChangeArrowheads="1"/>
          </p:cNvSpPr>
          <p:nvPr/>
        </p:nvSpPr>
        <p:spPr bwMode="auto">
          <a:xfrm>
            <a:off x="8458200" y="5791200"/>
            <a:ext cx="228600" cy="838200"/>
          </a:xfrm>
          <a:prstGeom prst="actionButtonBackPrevious">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7" name="AutoShape 3">
            <a:hlinkClick r:id="" action="ppaction://hlinkshowjump?jump=nextslide" highlightClick="1"/>
          </p:cNvPr>
          <p:cNvSpPr>
            <a:spLocks noChangeArrowheads="1"/>
          </p:cNvSpPr>
          <p:nvPr/>
        </p:nvSpPr>
        <p:spPr bwMode="auto">
          <a:xfrm>
            <a:off x="8763000" y="5791200"/>
            <a:ext cx="228600" cy="838200"/>
          </a:xfrm>
          <a:prstGeom prst="actionButtonForwardNext">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1268" name="Text Box 4"/>
          <p:cNvSpPr txBox="1">
            <a:spLocks noChangeArrowheads="1"/>
          </p:cNvSpPr>
          <p:nvPr/>
        </p:nvSpPr>
        <p:spPr bwMode="auto">
          <a:xfrm>
            <a:off x="304800" y="5638800"/>
            <a:ext cx="8153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Without hesitation Roofus sprung into action.  He sprinted down the hill trying to get ahead of the Circle.  As soon as he was in front Roofus leapt in the way of the tumbling circle and used himself as a wedge to stop the rolling.</a:t>
            </a:r>
          </a:p>
        </p:txBody>
      </p:sp>
      <p:sp>
        <p:nvSpPr>
          <p:cNvPr id="11269" name="Rectangle 5"/>
          <p:cNvSpPr>
            <a:spLocks noChangeArrowheads="1"/>
          </p:cNvSpPr>
          <p:nvPr/>
        </p:nvSpPr>
        <p:spPr bwMode="auto">
          <a:xfrm rot="-24470046">
            <a:off x="3886200" y="2057400"/>
            <a:ext cx="838200" cy="11430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0" name="Oval 6"/>
          <p:cNvSpPr>
            <a:spLocks noChangeArrowheads="1"/>
          </p:cNvSpPr>
          <p:nvPr/>
        </p:nvSpPr>
        <p:spPr bwMode="auto">
          <a:xfrm rot="-1602434">
            <a:off x="2743200" y="1371600"/>
            <a:ext cx="1219200" cy="1143000"/>
          </a:xfrm>
          <a:prstGeom prst="ellipse">
            <a:avLst/>
          </a:prstGeom>
          <a:gradFill rotWithShape="1">
            <a:gsLst>
              <a:gs pos="0">
                <a:srgbClr val="CCFF33"/>
              </a:gs>
              <a:gs pos="100000">
                <a:schemeClr val="bg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1271" name="Picture 7" descr="slop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0"/>
            <a:ext cx="86106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Oval 8"/>
          <p:cNvSpPr>
            <a:spLocks noChangeArrowheads="1"/>
          </p:cNvSpPr>
          <p:nvPr/>
        </p:nvSpPr>
        <p:spPr bwMode="auto">
          <a:xfrm rot="-1602434">
            <a:off x="2895600" y="1524000"/>
            <a:ext cx="1219200" cy="1143000"/>
          </a:xfrm>
          <a:prstGeom prst="ellipse">
            <a:avLst/>
          </a:prstGeom>
          <a:gradFill rotWithShape="1">
            <a:gsLst>
              <a:gs pos="0">
                <a:srgbClr val="CCFF33"/>
              </a:gs>
              <a:gs pos="100000">
                <a:schemeClr val="bg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3" name="Rectangle 9"/>
          <p:cNvSpPr>
            <a:spLocks noChangeArrowheads="1"/>
          </p:cNvSpPr>
          <p:nvPr/>
        </p:nvSpPr>
        <p:spPr bwMode="auto">
          <a:xfrm rot="-24470046">
            <a:off x="4038600" y="2209800"/>
            <a:ext cx="838200" cy="11430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Line 10"/>
          <p:cNvSpPr>
            <a:spLocks noChangeShapeType="1"/>
          </p:cNvSpPr>
          <p:nvPr/>
        </p:nvSpPr>
        <p:spPr bwMode="auto">
          <a:xfrm>
            <a:off x="4724400" y="3276600"/>
            <a:ext cx="762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5" name="Line 11"/>
          <p:cNvSpPr>
            <a:spLocks noChangeShapeType="1"/>
          </p:cNvSpPr>
          <p:nvPr/>
        </p:nvSpPr>
        <p:spPr bwMode="auto">
          <a:xfrm>
            <a:off x="4953000" y="3048000"/>
            <a:ext cx="228600" cy="685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6" name="Line 12"/>
          <p:cNvSpPr>
            <a:spLocks noChangeShapeType="1"/>
          </p:cNvSpPr>
          <p:nvPr/>
        </p:nvSpPr>
        <p:spPr bwMode="auto">
          <a:xfrm flipH="1" flipV="1">
            <a:off x="3810000" y="1905000"/>
            <a:ext cx="914400" cy="533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7" name="Line 13"/>
          <p:cNvSpPr>
            <a:spLocks noChangeShapeType="1"/>
          </p:cNvSpPr>
          <p:nvPr/>
        </p:nvSpPr>
        <p:spPr bwMode="auto">
          <a:xfrm flipH="1" flipV="1">
            <a:off x="3581400" y="2514600"/>
            <a:ext cx="457200" cy="381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1278" name="Picture 14">
            <a:hlinkClick r:id="" action="ppaction://media"/>
          </p:cNvPr>
          <p:cNvPicPr>
            <a:picLocks noRot="1" noChangeAspect="1" noChangeArrowheads="1"/>
          </p:cNvPicPr>
          <p:nvPr>
            <a:wavAudioFile r:embed="rId1" name="wedge"/>
          </p:nvPr>
        </p:nvPicPr>
        <p:blipFill>
          <a:blip r:embed="rId5">
            <a:extLst>
              <a:ext uri="{28A0092B-C50C-407E-A947-70E740481C1C}">
                <a14:useLocalDpi xmlns:a14="http://schemas.microsoft.com/office/drawing/2010/main" val="0"/>
              </a:ext>
            </a:extLst>
          </a:blip>
          <a:srcRect/>
          <a:stretch>
            <a:fillRect/>
          </a:stretch>
        </p:blipFill>
        <p:spPr bwMode="auto">
          <a:xfrm>
            <a:off x="8382000" y="54102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6000" fill="hold"/>
                                        <p:tgtEl>
                                          <p:spTgt spid="1127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11278"/>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FF33">
                <a:gamma/>
                <a:tint val="0"/>
                <a:invGamma/>
              </a:srgbClr>
            </a:gs>
            <a:gs pos="50000">
              <a:srgbClr val="99FF33"/>
            </a:gs>
            <a:gs pos="100000">
              <a:srgbClr val="99FF33">
                <a:gamma/>
                <a:tint val="0"/>
                <a:invGamma/>
              </a:srgbClr>
            </a:gs>
          </a:gsLst>
          <a:lin ang="5400000" scaled="1"/>
        </a:gradFill>
        <a:effectLst/>
      </p:bgPr>
    </p:bg>
    <p:spTree>
      <p:nvGrpSpPr>
        <p:cNvPr id="1" name=""/>
        <p:cNvGrpSpPr/>
        <p:nvPr/>
      </p:nvGrpSpPr>
      <p:grpSpPr>
        <a:xfrm>
          <a:off x="0" y="0"/>
          <a:ext cx="0" cy="0"/>
          <a:chOff x="0" y="0"/>
          <a:chExt cx="0" cy="0"/>
        </a:xfrm>
      </p:grpSpPr>
      <p:sp>
        <p:nvSpPr>
          <p:cNvPr id="12290" name="AutoShape 2">
            <a:hlinkClick r:id="" action="ppaction://hlinkshowjump?jump=previousslide" highlightClick="1"/>
          </p:cNvPr>
          <p:cNvSpPr>
            <a:spLocks noChangeArrowheads="1"/>
          </p:cNvSpPr>
          <p:nvPr/>
        </p:nvSpPr>
        <p:spPr bwMode="auto">
          <a:xfrm>
            <a:off x="8458200" y="5791200"/>
            <a:ext cx="228600" cy="838200"/>
          </a:xfrm>
          <a:prstGeom prst="actionButtonBackPrevious">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1" name="AutoShape 3">
            <a:hlinkClick r:id="" action="ppaction://hlinkshowjump?jump=nextslide" highlightClick="1"/>
          </p:cNvPr>
          <p:cNvSpPr>
            <a:spLocks noChangeArrowheads="1"/>
          </p:cNvSpPr>
          <p:nvPr/>
        </p:nvSpPr>
        <p:spPr bwMode="auto">
          <a:xfrm>
            <a:off x="8763000" y="5791200"/>
            <a:ext cx="228600" cy="838200"/>
          </a:xfrm>
          <a:prstGeom prst="actionButtonForwardNext">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2292" name="Text Box 4"/>
          <p:cNvSpPr txBox="1">
            <a:spLocks noChangeArrowheads="1"/>
          </p:cNvSpPr>
          <p:nvPr/>
        </p:nvSpPr>
        <p:spPr bwMode="auto">
          <a:xfrm>
            <a:off x="381000" y="5410200"/>
            <a:ext cx="80010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Nancy saw the whole thing and she came running.  The Great and Wise Circle was very grateful and he offered Roofus one wish.  “Now you can be a rhombus again!” Nancy shouted.  But Roofus had been thinking about what the circle said “I don’t want to be a rhombus anymore” he began “I just wish all of the shapes could get along.”</a:t>
            </a:r>
          </a:p>
        </p:txBody>
      </p:sp>
      <p:sp>
        <p:nvSpPr>
          <p:cNvPr id="12293" name="AutoShape 5"/>
          <p:cNvSpPr>
            <a:spLocks noChangeArrowheads="1"/>
          </p:cNvSpPr>
          <p:nvPr/>
        </p:nvSpPr>
        <p:spPr bwMode="auto">
          <a:xfrm>
            <a:off x="6705600" y="1371600"/>
            <a:ext cx="1295400" cy="1219200"/>
          </a:xfrm>
          <a:prstGeom prst="octagon">
            <a:avLst>
              <a:gd name="adj" fmla="val 29287"/>
            </a:avLst>
          </a:prstGeom>
          <a:solidFill>
            <a:srgbClr val="FF9A0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Oval 6"/>
          <p:cNvSpPr>
            <a:spLocks noChangeArrowheads="1"/>
          </p:cNvSpPr>
          <p:nvPr/>
        </p:nvSpPr>
        <p:spPr bwMode="auto">
          <a:xfrm>
            <a:off x="533400" y="1676400"/>
            <a:ext cx="2286000" cy="2133600"/>
          </a:xfrm>
          <a:prstGeom prst="ellipse">
            <a:avLst/>
          </a:prstGeom>
          <a:gradFill rotWithShape="1">
            <a:gsLst>
              <a:gs pos="0">
                <a:srgbClr val="CCFF33"/>
              </a:gs>
              <a:gs pos="100000">
                <a:schemeClr val="bg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Rectangle 7"/>
          <p:cNvSpPr>
            <a:spLocks noChangeArrowheads="1"/>
          </p:cNvSpPr>
          <p:nvPr/>
        </p:nvSpPr>
        <p:spPr bwMode="auto">
          <a:xfrm>
            <a:off x="4419600" y="1981200"/>
            <a:ext cx="1143000" cy="17526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6" name="Line 8"/>
          <p:cNvSpPr>
            <a:spLocks noChangeShapeType="1"/>
          </p:cNvSpPr>
          <p:nvPr/>
        </p:nvSpPr>
        <p:spPr bwMode="auto">
          <a:xfrm>
            <a:off x="4648200" y="3733800"/>
            <a:ext cx="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7" name="Line 9"/>
          <p:cNvSpPr>
            <a:spLocks noChangeShapeType="1"/>
          </p:cNvSpPr>
          <p:nvPr/>
        </p:nvSpPr>
        <p:spPr bwMode="auto">
          <a:xfrm>
            <a:off x="5257800" y="3733800"/>
            <a:ext cx="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8" name="Line 10"/>
          <p:cNvSpPr>
            <a:spLocks noChangeShapeType="1"/>
          </p:cNvSpPr>
          <p:nvPr/>
        </p:nvSpPr>
        <p:spPr bwMode="auto">
          <a:xfrm flipV="1">
            <a:off x="5562600" y="2209800"/>
            <a:ext cx="381000" cy="533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9" name="Line 11"/>
          <p:cNvSpPr>
            <a:spLocks noChangeShapeType="1"/>
          </p:cNvSpPr>
          <p:nvPr/>
        </p:nvSpPr>
        <p:spPr bwMode="auto">
          <a:xfrm flipH="1">
            <a:off x="3810000" y="2743200"/>
            <a:ext cx="609600" cy="533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0" name="Line 12"/>
          <p:cNvSpPr>
            <a:spLocks noChangeShapeType="1"/>
          </p:cNvSpPr>
          <p:nvPr/>
        </p:nvSpPr>
        <p:spPr bwMode="auto">
          <a:xfrm>
            <a:off x="7239000" y="25908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1" name="Line 13"/>
          <p:cNvSpPr>
            <a:spLocks noChangeShapeType="1"/>
          </p:cNvSpPr>
          <p:nvPr/>
        </p:nvSpPr>
        <p:spPr bwMode="auto">
          <a:xfrm>
            <a:off x="7543800" y="2590800"/>
            <a:ext cx="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2" name="Line 14"/>
          <p:cNvSpPr>
            <a:spLocks noChangeShapeType="1"/>
          </p:cNvSpPr>
          <p:nvPr/>
        </p:nvSpPr>
        <p:spPr bwMode="auto">
          <a:xfrm flipH="1">
            <a:off x="5943600" y="1905000"/>
            <a:ext cx="7620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3" name="Line 15"/>
          <p:cNvSpPr>
            <a:spLocks noChangeShapeType="1"/>
          </p:cNvSpPr>
          <p:nvPr/>
        </p:nvSpPr>
        <p:spPr bwMode="auto">
          <a:xfrm flipV="1">
            <a:off x="8001000" y="1828800"/>
            <a:ext cx="6096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2304" name="Picture 16">
            <a:hlinkClick r:id="" action="ppaction://media"/>
          </p:cNvPr>
          <p:cNvPicPr>
            <a:picLocks noRot="1" noChangeAspect="1" noChangeArrowheads="1"/>
          </p:cNvPicPr>
          <p:nvPr>
            <a:wavAudioFile r:embed="rId1" name="1 wish"/>
          </p:nvPr>
        </p:nvPicPr>
        <p:blipFill>
          <a:blip r:embed="rId4">
            <a:extLst>
              <a:ext uri="{28A0092B-C50C-407E-A947-70E740481C1C}">
                <a14:useLocalDpi xmlns:a14="http://schemas.microsoft.com/office/drawing/2010/main" val="0"/>
              </a:ext>
            </a:extLst>
          </a:blip>
          <a:srcRect/>
          <a:stretch>
            <a:fillRect/>
          </a:stretch>
        </p:blipFill>
        <p:spPr bwMode="auto">
          <a:xfrm>
            <a:off x="8305800" y="52578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23000" fill="hold"/>
                                        <p:tgtEl>
                                          <p:spTgt spid="1230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12304"/>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99"/>
            </a:gs>
            <a:gs pos="100000">
              <a:srgbClr val="95DC64"/>
            </a:gs>
          </a:gsLst>
          <a:path path="shape">
            <a:fillToRect l="50000" t="50000" r="50000" b="50000"/>
          </a:path>
        </a:gradFill>
        <a:effectLst/>
      </p:bgPr>
    </p:bg>
    <p:spTree>
      <p:nvGrpSpPr>
        <p:cNvPr id="1" name=""/>
        <p:cNvGrpSpPr/>
        <p:nvPr/>
      </p:nvGrpSpPr>
      <p:grpSpPr>
        <a:xfrm>
          <a:off x="0" y="0"/>
          <a:ext cx="0" cy="0"/>
          <a:chOff x="0" y="0"/>
          <a:chExt cx="0" cy="0"/>
        </a:xfrm>
      </p:grpSpPr>
      <p:sp>
        <p:nvSpPr>
          <p:cNvPr id="13314" name="AutoShape 2">
            <a:hlinkClick r:id="" action="ppaction://hlinkshowjump?jump=previousslide" highlightClick="1"/>
          </p:cNvPr>
          <p:cNvSpPr>
            <a:spLocks noChangeArrowheads="1"/>
          </p:cNvSpPr>
          <p:nvPr/>
        </p:nvSpPr>
        <p:spPr bwMode="auto">
          <a:xfrm>
            <a:off x="8458200" y="5791200"/>
            <a:ext cx="228600" cy="838200"/>
          </a:xfrm>
          <a:prstGeom prst="actionButtonBackPrevious">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Text Box 4"/>
          <p:cNvSpPr txBox="1">
            <a:spLocks noChangeArrowheads="1"/>
          </p:cNvSpPr>
          <p:nvPr/>
        </p:nvSpPr>
        <p:spPr bwMode="auto">
          <a:xfrm>
            <a:off x="228600" y="5410200"/>
            <a:ext cx="79248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And the Great and Wise Circle made it so.  The shapes no longer separated themselves.  They all played together, and lived very happily ever after.</a:t>
            </a:r>
          </a:p>
          <a:p>
            <a:pPr>
              <a:spcBef>
                <a:spcPct val="50000"/>
              </a:spcBef>
            </a:pPr>
            <a:r>
              <a:rPr lang="en-US" altLang="en-US"/>
              <a:t>                                                THE END</a:t>
            </a:r>
          </a:p>
        </p:txBody>
      </p:sp>
      <p:sp>
        <p:nvSpPr>
          <p:cNvPr id="13317" name="AutoShape 5"/>
          <p:cNvSpPr>
            <a:spLocks noChangeArrowheads="1"/>
          </p:cNvSpPr>
          <p:nvPr/>
        </p:nvSpPr>
        <p:spPr bwMode="auto">
          <a:xfrm rot="11703580">
            <a:off x="4457700" y="876300"/>
            <a:ext cx="1447800" cy="914400"/>
          </a:xfrm>
          <a:prstGeom prst="parallelogram">
            <a:avLst>
              <a:gd name="adj" fmla="val 39583"/>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8" name="AutoShape 6"/>
          <p:cNvSpPr>
            <a:spLocks noChangeArrowheads="1"/>
          </p:cNvSpPr>
          <p:nvPr/>
        </p:nvSpPr>
        <p:spPr bwMode="auto">
          <a:xfrm>
            <a:off x="381000" y="3352800"/>
            <a:ext cx="1600200" cy="914400"/>
          </a:xfrm>
          <a:prstGeom prst="parallelogram">
            <a:avLst>
              <a:gd name="adj" fmla="val 42365"/>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9" name="AutoShape 7"/>
          <p:cNvSpPr>
            <a:spLocks noChangeArrowheads="1"/>
          </p:cNvSpPr>
          <p:nvPr/>
        </p:nvSpPr>
        <p:spPr bwMode="auto">
          <a:xfrm>
            <a:off x="6019800" y="1295400"/>
            <a:ext cx="1905000" cy="990600"/>
          </a:xfrm>
          <a:prstGeom prst="parallelogram">
            <a:avLst>
              <a:gd name="adj" fmla="val 4979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0" name="AutoShape 8"/>
          <p:cNvSpPr>
            <a:spLocks noChangeArrowheads="1"/>
          </p:cNvSpPr>
          <p:nvPr/>
        </p:nvSpPr>
        <p:spPr bwMode="auto">
          <a:xfrm>
            <a:off x="6629400" y="3429000"/>
            <a:ext cx="1371600" cy="838200"/>
          </a:xfrm>
          <a:prstGeom prst="parallelogram">
            <a:avLst>
              <a:gd name="adj" fmla="val 40909"/>
            </a:avLst>
          </a:prstGeom>
          <a:solidFill>
            <a:srgbClr val="CC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1" name="AutoShape 9"/>
          <p:cNvSpPr>
            <a:spLocks noChangeArrowheads="1"/>
          </p:cNvSpPr>
          <p:nvPr/>
        </p:nvSpPr>
        <p:spPr bwMode="auto">
          <a:xfrm>
            <a:off x="3048000" y="304800"/>
            <a:ext cx="990600" cy="1066800"/>
          </a:xfrm>
          <a:prstGeom prst="triangle">
            <a:avLst>
              <a:gd name="adj" fmla="val 50000"/>
            </a:avLst>
          </a:prstGeom>
          <a:solidFill>
            <a:srgbClr val="9966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2" name="AutoShape 10"/>
          <p:cNvSpPr>
            <a:spLocks noChangeArrowheads="1"/>
          </p:cNvSpPr>
          <p:nvPr/>
        </p:nvSpPr>
        <p:spPr bwMode="auto">
          <a:xfrm rot="8656629">
            <a:off x="914400" y="838200"/>
            <a:ext cx="1676400" cy="11430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00CC66">
                  <a:gamma/>
                  <a:tint val="9020"/>
                  <a:invGamma/>
                </a:srgbClr>
              </a:gs>
              <a:gs pos="100000">
                <a:srgbClr val="00CC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3" name="Rectangle 11"/>
          <p:cNvSpPr>
            <a:spLocks noChangeArrowheads="1"/>
          </p:cNvSpPr>
          <p:nvPr/>
        </p:nvSpPr>
        <p:spPr bwMode="auto">
          <a:xfrm>
            <a:off x="3048000" y="3581400"/>
            <a:ext cx="1066800" cy="13716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4" name="AutoShape 12"/>
          <p:cNvSpPr>
            <a:spLocks noChangeArrowheads="1"/>
          </p:cNvSpPr>
          <p:nvPr/>
        </p:nvSpPr>
        <p:spPr bwMode="auto">
          <a:xfrm>
            <a:off x="4648200" y="3962400"/>
            <a:ext cx="990600" cy="838200"/>
          </a:xfrm>
          <a:prstGeom prst="octagon">
            <a:avLst>
              <a:gd name="adj" fmla="val 29287"/>
            </a:avLst>
          </a:prstGeom>
          <a:solidFill>
            <a:srgbClr val="FF9A0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AutoShape 13"/>
          <p:cNvSpPr>
            <a:spLocks noChangeArrowheads="1"/>
          </p:cNvSpPr>
          <p:nvPr/>
        </p:nvSpPr>
        <p:spPr bwMode="auto">
          <a:xfrm>
            <a:off x="6248400" y="4343400"/>
            <a:ext cx="1371600" cy="685800"/>
          </a:xfrm>
          <a:prstGeom prst="rtTriangle">
            <a:avLst/>
          </a:prstGeom>
          <a:solidFill>
            <a:srgbClr val="0076E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6" name="AutoShape 14"/>
          <p:cNvSpPr>
            <a:spLocks noChangeArrowheads="1"/>
          </p:cNvSpPr>
          <p:nvPr/>
        </p:nvSpPr>
        <p:spPr bwMode="auto">
          <a:xfrm>
            <a:off x="2209800" y="3429000"/>
            <a:ext cx="685800" cy="1066800"/>
          </a:xfrm>
          <a:prstGeom prst="diamond">
            <a:avLst/>
          </a:prstGeom>
          <a:solidFill>
            <a:srgbClr val="790B7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7" name="Oval 15"/>
          <p:cNvSpPr>
            <a:spLocks noChangeArrowheads="1"/>
          </p:cNvSpPr>
          <p:nvPr/>
        </p:nvSpPr>
        <p:spPr bwMode="auto">
          <a:xfrm>
            <a:off x="6324600" y="2590800"/>
            <a:ext cx="2362200" cy="533400"/>
          </a:xfrm>
          <a:prstGeom prst="ellipse">
            <a:avLst/>
          </a:prstGeom>
          <a:solidFill>
            <a:srgbClr val="DFEA0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3328" name="Picture 16">
            <a:hlinkClick r:id="" action="ppaction://media"/>
          </p:cNvPr>
          <p:cNvPicPr>
            <a:picLocks noRot="1" noChangeAspect="1" noChangeArrowheads="1"/>
          </p:cNvPicPr>
          <p:nvPr>
            <a:wavAudioFile r:embed="rId1" name="the end"/>
          </p:nvPr>
        </p:nvPicPr>
        <p:blipFill>
          <a:blip r:embed="rId4">
            <a:extLst>
              <a:ext uri="{28A0092B-C50C-407E-A947-70E740481C1C}">
                <a14:useLocalDpi xmlns:a14="http://schemas.microsoft.com/office/drawing/2010/main" val="0"/>
              </a:ext>
            </a:extLst>
          </a:blip>
          <a:srcRect/>
          <a:stretch>
            <a:fillRect/>
          </a:stretch>
        </p:blipFill>
        <p:spPr bwMode="auto">
          <a:xfrm>
            <a:off x="8458200" y="49530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4000" fill="hold"/>
                                        <p:tgtEl>
                                          <p:spTgt spid="1332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13328"/>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hlinkClick r:id="" action="ppaction://hlinkshowjump?jump=previousslide" highlightClick="1"/>
          </p:cNvPr>
          <p:cNvSpPr>
            <a:spLocks noChangeArrowheads="1"/>
          </p:cNvSpPr>
          <p:nvPr/>
        </p:nvSpPr>
        <p:spPr bwMode="auto">
          <a:xfrm>
            <a:off x="8458200" y="5791200"/>
            <a:ext cx="228600" cy="838200"/>
          </a:xfrm>
          <a:prstGeom prst="actionButtonBackPrevious">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AutoShape 3">
            <a:hlinkClick r:id="" action="ppaction://hlinkshowjump?jump=nextslide" highlightClick="1"/>
          </p:cNvPr>
          <p:cNvSpPr>
            <a:spLocks noChangeArrowheads="1"/>
          </p:cNvSpPr>
          <p:nvPr/>
        </p:nvSpPr>
        <p:spPr bwMode="auto">
          <a:xfrm>
            <a:off x="8763000" y="5791200"/>
            <a:ext cx="228600" cy="838200"/>
          </a:xfrm>
          <a:prstGeom prst="actionButtonForwardNext">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4340" name="Text Box 4"/>
          <p:cNvSpPr txBox="1">
            <a:spLocks noChangeArrowheads="1"/>
          </p:cNvSpPr>
          <p:nvPr/>
        </p:nvSpPr>
        <p:spPr bwMode="auto">
          <a:xfrm>
            <a:off x="990600" y="304800"/>
            <a:ext cx="670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b="1"/>
              <a:t>References</a:t>
            </a:r>
          </a:p>
        </p:txBody>
      </p:sp>
      <p:sp>
        <p:nvSpPr>
          <p:cNvPr id="14341" name="Text Box 5"/>
          <p:cNvSpPr txBox="1">
            <a:spLocks noChangeArrowheads="1"/>
          </p:cNvSpPr>
          <p:nvPr/>
        </p:nvSpPr>
        <p:spPr bwMode="auto">
          <a:xfrm>
            <a:off x="762000" y="1981200"/>
            <a:ext cx="6705600" cy="174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solidFill>
                  <a:schemeClr val="accent2"/>
                </a:solidFill>
              </a:rPr>
              <a:t>www.cottagesoft.com/ ~songbird/music/note50.gif, picture of music notes</a:t>
            </a:r>
          </a:p>
          <a:p>
            <a:pPr algn="ctr">
              <a:spcBef>
                <a:spcPct val="50000"/>
              </a:spcBef>
            </a:pPr>
            <a:endParaRPr lang="en-US" altLang="en-US">
              <a:solidFill>
                <a:schemeClr val="accent2"/>
              </a:solidFill>
            </a:endParaRPr>
          </a:p>
          <a:p>
            <a:pPr algn="ctr">
              <a:spcBef>
                <a:spcPct val="50000"/>
              </a:spcBef>
            </a:pPr>
            <a:r>
              <a:rPr lang="en-US" altLang="en-US">
                <a:solidFill>
                  <a:schemeClr val="accent2"/>
                </a:solidFill>
              </a:rPr>
              <a:t>mama.indstate.edu/ users/eagle/pics/hill.jpg</a:t>
            </a:r>
            <a:br>
              <a:rPr lang="en-US" altLang="en-US">
                <a:solidFill>
                  <a:schemeClr val="accent2"/>
                </a:solidFill>
              </a:rPr>
            </a:br>
            <a:r>
              <a:rPr lang="en-US" altLang="en-US">
                <a:solidFill>
                  <a:schemeClr val="accent2"/>
                </a:solidFill>
              </a:rPr>
              <a:t>360 x 360 pixels - 62k, picture of the hill both top and side view</a:t>
            </a:r>
          </a:p>
        </p:txBody>
      </p:sp>
    </p:spTree>
  </p:cSld>
  <p:clrMapOvr>
    <a:masterClrMapping/>
  </p:clrMapOvr>
  <p:transition spd="med">
    <p:circle/>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CCFF"/>
            </a:gs>
            <a:gs pos="100000">
              <a:srgbClr val="CCFFCC"/>
            </a:gs>
          </a:gsLst>
          <a:lin ang="5400000" scaled="1"/>
        </a:gradFill>
        <a:effectLst/>
      </p:bgPr>
    </p:bg>
    <p:spTree>
      <p:nvGrpSpPr>
        <p:cNvPr id="1" name=""/>
        <p:cNvGrpSpPr/>
        <p:nvPr/>
      </p:nvGrpSpPr>
      <p:grpSpPr>
        <a:xfrm>
          <a:off x="0" y="0"/>
          <a:ext cx="0" cy="0"/>
          <a:chOff x="0" y="0"/>
          <a:chExt cx="0" cy="0"/>
        </a:xfrm>
      </p:grpSpPr>
      <p:sp>
        <p:nvSpPr>
          <p:cNvPr id="3074" name="AutoShape 2">
            <a:hlinkClick r:id="" action="ppaction://hlinkshowjump?jump=previousslide" highlightClick="1"/>
          </p:cNvPr>
          <p:cNvSpPr>
            <a:spLocks noChangeArrowheads="1"/>
          </p:cNvSpPr>
          <p:nvPr/>
        </p:nvSpPr>
        <p:spPr bwMode="auto">
          <a:xfrm>
            <a:off x="8458200" y="5791200"/>
            <a:ext cx="228600" cy="838200"/>
          </a:xfrm>
          <a:prstGeom prst="actionButtonBackPrevious">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5" name="AutoShape 3">
            <a:hlinkClick r:id="" action="ppaction://hlinkshowjump?jump=nextslide" highlightClick="1"/>
          </p:cNvPr>
          <p:cNvSpPr>
            <a:spLocks noChangeArrowheads="1"/>
          </p:cNvSpPr>
          <p:nvPr/>
        </p:nvSpPr>
        <p:spPr bwMode="auto">
          <a:xfrm>
            <a:off x="8763000" y="5791200"/>
            <a:ext cx="228600" cy="838200"/>
          </a:xfrm>
          <a:prstGeom prst="actionButtonForwardNext">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3079" name="Text Box 7"/>
          <p:cNvSpPr txBox="1">
            <a:spLocks noChangeArrowheads="1"/>
          </p:cNvSpPr>
          <p:nvPr/>
        </p:nvSpPr>
        <p:spPr bwMode="auto">
          <a:xfrm>
            <a:off x="228600" y="5713413"/>
            <a:ext cx="81534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Once there was a little rhombus named Roofus.  He liked to play with his friends.  All of the rhombi had four equal sides making opposite sides parallel.  They did not like to play with any of the other shapes.</a:t>
            </a:r>
          </a:p>
        </p:txBody>
      </p:sp>
      <p:sp>
        <p:nvSpPr>
          <p:cNvPr id="3080" name="AutoShape 8"/>
          <p:cNvSpPr>
            <a:spLocks noChangeArrowheads="1"/>
          </p:cNvSpPr>
          <p:nvPr/>
        </p:nvSpPr>
        <p:spPr bwMode="auto">
          <a:xfrm>
            <a:off x="838200" y="1600200"/>
            <a:ext cx="2133600" cy="1219200"/>
          </a:xfrm>
          <a:prstGeom prst="parallelogram">
            <a:avLst>
              <a:gd name="adj" fmla="val 43750"/>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AutoShape 9"/>
          <p:cNvSpPr>
            <a:spLocks noChangeArrowheads="1"/>
          </p:cNvSpPr>
          <p:nvPr/>
        </p:nvSpPr>
        <p:spPr bwMode="auto">
          <a:xfrm>
            <a:off x="6477000" y="990600"/>
            <a:ext cx="1600200" cy="762000"/>
          </a:xfrm>
          <a:prstGeom prst="parallelogram">
            <a:avLst>
              <a:gd name="adj" fmla="val 5437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 name="AutoShape 10"/>
          <p:cNvSpPr>
            <a:spLocks noChangeArrowheads="1"/>
          </p:cNvSpPr>
          <p:nvPr/>
        </p:nvSpPr>
        <p:spPr bwMode="auto">
          <a:xfrm>
            <a:off x="7010400" y="2819400"/>
            <a:ext cx="1600200" cy="914400"/>
          </a:xfrm>
          <a:prstGeom prst="parallelogram">
            <a:avLst>
              <a:gd name="adj" fmla="val 43750"/>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3" name="AutoShape 11"/>
          <p:cNvSpPr>
            <a:spLocks noChangeArrowheads="1"/>
          </p:cNvSpPr>
          <p:nvPr/>
        </p:nvSpPr>
        <p:spPr bwMode="auto">
          <a:xfrm>
            <a:off x="4495800" y="3200400"/>
            <a:ext cx="1371600" cy="838200"/>
          </a:xfrm>
          <a:prstGeom prst="parallelogram">
            <a:avLst>
              <a:gd name="adj" fmla="val 40909"/>
            </a:avLst>
          </a:prstGeom>
          <a:solidFill>
            <a:srgbClr val="CC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4" name="AutoShape 12"/>
          <p:cNvSpPr>
            <a:spLocks noChangeArrowheads="1"/>
          </p:cNvSpPr>
          <p:nvPr/>
        </p:nvSpPr>
        <p:spPr bwMode="auto">
          <a:xfrm>
            <a:off x="4724400" y="914400"/>
            <a:ext cx="1066800" cy="762000"/>
          </a:xfrm>
          <a:prstGeom prst="parallelogram">
            <a:avLst>
              <a:gd name="adj" fmla="val 35000"/>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6" name="Line 14"/>
          <p:cNvSpPr>
            <a:spLocks noChangeShapeType="1"/>
          </p:cNvSpPr>
          <p:nvPr/>
        </p:nvSpPr>
        <p:spPr bwMode="auto">
          <a:xfrm flipH="1">
            <a:off x="1219200" y="2819400"/>
            <a:ext cx="7620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7" name="Line 15"/>
          <p:cNvSpPr>
            <a:spLocks noChangeShapeType="1"/>
          </p:cNvSpPr>
          <p:nvPr/>
        </p:nvSpPr>
        <p:spPr bwMode="auto">
          <a:xfrm>
            <a:off x="1905000" y="28194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8" name="Line 16"/>
          <p:cNvSpPr>
            <a:spLocks noChangeShapeType="1"/>
          </p:cNvSpPr>
          <p:nvPr/>
        </p:nvSpPr>
        <p:spPr bwMode="auto">
          <a:xfrm flipH="1" flipV="1">
            <a:off x="457200" y="1676400"/>
            <a:ext cx="685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0" name="Line 18"/>
          <p:cNvSpPr>
            <a:spLocks noChangeShapeType="1"/>
          </p:cNvSpPr>
          <p:nvPr/>
        </p:nvSpPr>
        <p:spPr bwMode="auto">
          <a:xfrm flipV="1">
            <a:off x="2743200" y="1676400"/>
            <a:ext cx="9906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1" name="Line 19"/>
          <p:cNvSpPr>
            <a:spLocks noChangeShapeType="1"/>
          </p:cNvSpPr>
          <p:nvPr/>
        </p:nvSpPr>
        <p:spPr bwMode="auto">
          <a:xfrm flipH="1">
            <a:off x="4800600" y="1676400"/>
            <a:ext cx="762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2" name="Line 20"/>
          <p:cNvSpPr>
            <a:spLocks noChangeShapeType="1"/>
          </p:cNvSpPr>
          <p:nvPr/>
        </p:nvSpPr>
        <p:spPr bwMode="auto">
          <a:xfrm flipH="1">
            <a:off x="5181600" y="1676400"/>
            <a:ext cx="762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3" name="Line 21"/>
          <p:cNvSpPr>
            <a:spLocks noChangeShapeType="1"/>
          </p:cNvSpPr>
          <p:nvPr/>
        </p:nvSpPr>
        <p:spPr bwMode="auto">
          <a:xfrm flipH="1" flipV="1">
            <a:off x="4419600" y="1066800"/>
            <a:ext cx="4572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4" name="Line 22"/>
          <p:cNvSpPr>
            <a:spLocks noChangeShapeType="1"/>
          </p:cNvSpPr>
          <p:nvPr/>
        </p:nvSpPr>
        <p:spPr bwMode="auto">
          <a:xfrm flipV="1">
            <a:off x="5638800" y="1143000"/>
            <a:ext cx="457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5" name="Line 23"/>
          <p:cNvSpPr>
            <a:spLocks noChangeShapeType="1"/>
          </p:cNvSpPr>
          <p:nvPr/>
        </p:nvSpPr>
        <p:spPr bwMode="auto">
          <a:xfrm>
            <a:off x="4724400" y="4038600"/>
            <a:ext cx="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6" name="Line 24"/>
          <p:cNvSpPr>
            <a:spLocks noChangeShapeType="1"/>
          </p:cNvSpPr>
          <p:nvPr/>
        </p:nvSpPr>
        <p:spPr bwMode="auto">
          <a:xfrm>
            <a:off x="5181600" y="4038600"/>
            <a:ext cx="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7" name="Line 25"/>
          <p:cNvSpPr>
            <a:spLocks noChangeShapeType="1"/>
          </p:cNvSpPr>
          <p:nvPr/>
        </p:nvSpPr>
        <p:spPr bwMode="auto">
          <a:xfrm flipH="1" flipV="1">
            <a:off x="4114800" y="3505200"/>
            <a:ext cx="5334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9" name="Line 27"/>
          <p:cNvSpPr>
            <a:spLocks noChangeShapeType="1"/>
          </p:cNvSpPr>
          <p:nvPr/>
        </p:nvSpPr>
        <p:spPr bwMode="auto">
          <a:xfrm flipV="1">
            <a:off x="5715000" y="3505200"/>
            <a:ext cx="533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0" name="Line 28"/>
          <p:cNvSpPr>
            <a:spLocks noChangeShapeType="1"/>
          </p:cNvSpPr>
          <p:nvPr/>
        </p:nvSpPr>
        <p:spPr bwMode="auto">
          <a:xfrm>
            <a:off x="7239000" y="3733800"/>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1" name="Line 29"/>
          <p:cNvSpPr>
            <a:spLocks noChangeShapeType="1"/>
          </p:cNvSpPr>
          <p:nvPr/>
        </p:nvSpPr>
        <p:spPr bwMode="auto">
          <a:xfrm>
            <a:off x="7772400" y="3733800"/>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2" name="Line 30"/>
          <p:cNvSpPr>
            <a:spLocks noChangeShapeType="1"/>
          </p:cNvSpPr>
          <p:nvPr/>
        </p:nvSpPr>
        <p:spPr bwMode="auto">
          <a:xfrm flipV="1">
            <a:off x="8382000" y="3124200"/>
            <a:ext cx="533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 name="Line 31"/>
          <p:cNvSpPr>
            <a:spLocks noChangeShapeType="1"/>
          </p:cNvSpPr>
          <p:nvPr/>
        </p:nvSpPr>
        <p:spPr bwMode="auto">
          <a:xfrm flipH="1" flipV="1">
            <a:off x="6705600" y="3048000"/>
            <a:ext cx="5334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4" name="Line 32"/>
          <p:cNvSpPr>
            <a:spLocks noChangeShapeType="1"/>
          </p:cNvSpPr>
          <p:nvPr/>
        </p:nvSpPr>
        <p:spPr bwMode="auto">
          <a:xfrm>
            <a:off x="6781800" y="1752600"/>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5" name="Line 33"/>
          <p:cNvSpPr>
            <a:spLocks noChangeShapeType="1"/>
          </p:cNvSpPr>
          <p:nvPr/>
        </p:nvSpPr>
        <p:spPr bwMode="auto">
          <a:xfrm>
            <a:off x="7315200" y="1752600"/>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6" name="Line 34"/>
          <p:cNvSpPr>
            <a:spLocks noChangeShapeType="1"/>
          </p:cNvSpPr>
          <p:nvPr/>
        </p:nvSpPr>
        <p:spPr bwMode="auto">
          <a:xfrm flipH="1" flipV="1">
            <a:off x="6400800" y="914400"/>
            <a:ext cx="304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7" name="Line 35"/>
          <p:cNvSpPr>
            <a:spLocks noChangeShapeType="1"/>
          </p:cNvSpPr>
          <p:nvPr/>
        </p:nvSpPr>
        <p:spPr bwMode="auto">
          <a:xfrm flipV="1">
            <a:off x="7848600" y="1066800"/>
            <a:ext cx="7620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3110" name="Picture 38">
            <a:hlinkClick r:id="" action="ppaction://media"/>
          </p:cNvPr>
          <p:cNvPicPr>
            <a:picLocks noRot="1" noChangeAspect="1" noChangeArrowheads="1"/>
          </p:cNvPicPr>
          <p:nvPr>
            <a:wavAudioFile r:embed="rId1" name="rhombus named roofus"/>
          </p:nvPr>
        </p:nvPicPr>
        <p:blipFill>
          <a:blip r:embed="rId4">
            <a:extLst>
              <a:ext uri="{28A0092B-C50C-407E-A947-70E740481C1C}">
                <a14:useLocalDpi xmlns:a14="http://schemas.microsoft.com/office/drawing/2010/main" val="0"/>
              </a:ext>
            </a:extLst>
          </a:blip>
          <a:srcRect/>
          <a:stretch>
            <a:fillRect/>
          </a:stretch>
        </p:blipFill>
        <p:spPr bwMode="auto">
          <a:xfrm>
            <a:off x="8382000" y="51054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4000" fill="hold"/>
                                        <p:tgtEl>
                                          <p:spTgt spid="3110"/>
                                        </p:tgtEl>
                                      </p:cBhvr>
                                    </p:cmd>
                                  </p:childTnLst>
                                </p:cTn>
                              </p:par>
                              <p:par>
                                <p:cTn id="7" presetID="2" presetClass="entr" presetSubtype="4" fill="hold" nodeType="withEffect">
                                  <p:stCondLst>
                                    <p:cond delay="0"/>
                                  </p:stCondLst>
                                  <p:childTnLst>
                                    <p:set>
                                      <p:cBhvr>
                                        <p:cTn id="8" dur="1" fill="hold">
                                          <p:stCondLst>
                                            <p:cond delay="0"/>
                                          </p:stCondLst>
                                        </p:cTn>
                                        <p:tgtEl>
                                          <p:spTgt spid="3080"/>
                                        </p:tgtEl>
                                        <p:attrNameLst>
                                          <p:attrName>style.visibility</p:attrName>
                                        </p:attrNameLst>
                                      </p:cBhvr>
                                      <p:to>
                                        <p:strVal val="visible"/>
                                      </p:to>
                                    </p:set>
                                    <p:anim calcmode="lin" valueType="num">
                                      <p:cBhvr additive="base">
                                        <p:cTn id="9" dur="2000" fill="hold"/>
                                        <p:tgtEl>
                                          <p:spTgt spid="3080"/>
                                        </p:tgtEl>
                                        <p:attrNameLst>
                                          <p:attrName>ppt_x</p:attrName>
                                        </p:attrNameLst>
                                      </p:cBhvr>
                                      <p:tavLst>
                                        <p:tav tm="0">
                                          <p:val>
                                            <p:strVal val="#ppt_x"/>
                                          </p:val>
                                        </p:tav>
                                        <p:tav tm="100000">
                                          <p:val>
                                            <p:strVal val="#ppt_x"/>
                                          </p:val>
                                        </p:tav>
                                      </p:tavLst>
                                    </p:anim>
                                    <p:anim calcmode="lin" valueType="num">
                                      <p:cBhvr additive="base">
                                        <p:cTn id="10" dur="2000" fill="hold"/>
                                        <p:tgtEl>
                                          <p:spTgt spid="3080"/>
                                        </p:tgtEl>
                                        <p:attrNameLst>
                                          <p:attrName>ppt_y</p:attrName>
                                        </p:attrNameLst>
                                      </p:cBhvr>
                                      <p:tavLst>
                                        <p:tav tm="0">
                                          <p:val>
                                            <p:strVal val="1+#ppt_h/2"/>
                                          </p:val>
                                        </p:tav>
                                        <p:tav tm="100000">
                                          <p:val>
                                            <p:strVal val="#ppt_y"/>
                                          </p:val>
                                        </p:tav>
                                      </p:tavLst>
                                    </p:anim>
                                  </p:childTnLst>
                                </p:cTn>
                              </p:par>
                              <p:par>
                                <p:cTn id="11" presetID="2" presetClass="entr" presetSubtype="9" fill="hold" nodeType="withEffect">
                                  <p:stCondLst>
                                    <p:cond delay="0"/>
                                  </p:stCondLst>
                                  <p:childTnLst>
                                    <p:set>
                                      <p:cBhvr>
                                        <p:cTn id="12" dur="1" fill="hold">
                                          <p:stCondLst>
                                            <p:cond delay="0"/>
                                          </p:stCondLst>
                                        </p:cTn>
                                        <p:tgtEl>
                                          <p:spTgt spid="3090"/>
                                        </p:tgtEl>
                                        <p:attrNameLst>
                                          <p:attrName>style.visibility</p:attrName>
                                        </p:attrNameLst>
                                      </p:cBhvr>
                                      <p:to>
                                        <p:strVal val="visible"/>
                                      </p:to>
                                    </p:set>
                                    <p:anim calcmode="lin" valueType="num">
                                      <p:cBhvr additive="base">
                                        <p:cTn id="13" dur="2000" fill="hold"/>
                                        <p:tgtEl>
                                          <p:spTgt spid="3090"/>
                                        </p:tgtEl>
                                        <p:attrNameLst>
                                          <p:attrName>ppt_x</p:attrName>
                                        </p:attrNameLst>
                                      </p:cBhvr>
                                      <p:tavLst>
                                        <p:tav tm="0">
                                          <p:val>
                                            <p:strVal val="0-#ppt_w/2"/>
                                          </p:val>
                                        </p:tav>
                                        <p:tav tm="100000">
                                          <p:val>
                                            <p:strVal val="#ppt_x"/>
                                          </p:val>
                                        </p:tav>
                                      </p:tavLst>
                                    </p:anim>
                                    <p:anim calcmode="lin" valueType="num">
                                      <p:cBhvr additive="base">
                                        <p:cTn id="14" dur="2000" fill="hold"/>
                                        <p:tgtEl>
                                          <p:spTgt spid="3090"/>
                                        </p:tgtEl>
                                        <p:attrNameLst>
                                          <p:attrName>ppt_y</p:attrName>
                                        </p:attrNameLst>
                                      </p:cBhvr>
                                      <p:tavLst>
                                        <p:tav tm="0">
                                          <p:val>
                                            <p:strVal val="0-#ppt_h/2"/>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3088"/>
                                        </p:tgtEl>
                                        <p:attrNameLst>
                                          <p:attrName>style.visibility</p:attrName>
                                        </p:attrNameLst>
                                      </p:cBhvr>
                                      <p:to>
                                        <p:strVal val="visible"/>
                                      </p:to>
                                    </p:set>
                                    <p:anim calcmode="lin" valueType="num">
                                      <p:cBhvr additive="base">
                                        <p:cTn id="17" dur="2000" fill="hold"/>
                                        <p:tgtEl>
                                          <p:spTgt spid="3088"/>
                                        </p:tgtEl>
                                        <p:attrNameLst>
                                          <p:attrName>ppt_x</p:attrName>
                                        </p:attrNameLst>
                                      </p:cBhvr>
                                      <p:tavLst>
                                        <p:tav tm="0">
                                          <p:val>
                                            <p:strVal val="1+#ppt_w/2"/>
                                          </p:val>
                                        </p:tav>
                                        <p:tav tm="100000">
                                          <p:val>
                                            <p:strVal val="#ppt_x"/>
                                          </p:val>
                                        </p:tav>
                                      </p:tavLst>
                                    </p:anim>
                                    <p:anim calcmode="lin" valueType="num">
                                      <p:cBhvr additive="base">
                                        <p:cTn id="18" dur="2000" fill="hold"/>
                                        <p:tgtEl>
                                          <p:spTgt spid="3088"/>
                                        </p:tgtEl>
                                        <p:attrNameLst>
                                          <p:attrName>ppt_y</p:attrName>
                                        </p:attrNameLst>
                                      </p:cBhvr>
                                      <p:tavLst>
                                        <p:tav tm="0">
                                          <p:val>
                                            <p:strVal val="#ppt_y"/>
                                          </p:val>
                                        </p:tav>
                                        <p:tav tm="100000">
                                          <p:val>
                                            <p:strVal val="#ppt_y"/>
                                          </p:val>
                                        </p:tav>
                                      </p:tavLst>
                                    </p:anim>
                                  </p:childTnLst>
                                </p:cTn>
                              </p:par>
                              <p:par>
                                <p:cTn id="19" presetID="2" presetClass="entr" presetSubtype="6" fill="hold" nodeType="withEffect">
                                  <p:stCondLst>
                                    <p:cond delay="0"/>
                                  </p:stCondLst>
                                  <p:childTnLst>
                                    <p:set>
                                      <p:cBhvr>
                                        <p:cTn id="20" dur="1" fill="hold">
                                          <p:stCondLst>
                                            <p:cond delay="0"/>
                                          </p:stCondLst>
                                        </p:cTn>
                                        <p:tgtEl>
                                          <p:spTgt spid="3086"/>
                                        </p:tgtEl>
                                        <p:attrNameLst>
                                          <p:attrName>style.visibility</p:attrName>
                                        </p:attrNameLst>
                                      </p:cBhvr>
                                      <p:to>
                                        <p:strVal val="visible"/>
                                      </p:to>
                                    </p:set>
                                    <p:anim calcmode="lin" valueType="num">
                                      <p:cBhvr additive="base">
                                        <p:cTn id="21" dur="2000" fill="hold"/>
                                        <p:tgtEl>
                                          <p:spTgt spid="3086"/>
                                        </p:tgtEl>
                                        <p:attrNameLst>
                                          <p:attrName>ppt_x</p:attrName>
                                        </p:attrNameLst>
                                      </p:cBhvr>
                                      <p:tavLst>
                                        <p:tav tm="0">
                                          <p:val>
                                            <p:strVal val="1+#ppt_w/2"/>
                                          </p:val>
                                        </p:tav>
                                        <p:tav tm="100000">
                                          <p:val>
                                            <p:strVal val="#ppt_x"/>
                                          </p:val>
                                        </p:tav>
                                      </p:tavLst>
                                    </p:anim>
                                    <p:anim calcmode="lin" valueType="num">
                                      <p:cBhvr additive="base">
                                        <p:cTn id="22" dur="2000" fill="hold"/>
                                        <p:tgtEl>
                                          <p:spTgt spid="3086"/>
                                        </p:tgtEl>
                                        <p:attrNameLst>
                                          <p:attrName>ppt_y</p:attrName>
                                        </p:attrNameLst>
                                      </p:cBhvr>
                                      <p:tavLst>
                                        <p:tav tm="0">
                                          <p:val>
                                            <p:strVal val="1+#ppt_h/2"/>
                                          </p:val>
                                        </p:tav>
                                        <p:tav tm="100000">
                                          <p:val>
                                            <p:strVal val="#ppt_y"/>
                                          </p:val>
                                        </p:tav>
                                      </p:tavLst>
                                    </p:anim>
                                  </p:childTnLst>
                                </p:cTn>
                              </p:par>
                              <p:par>
                                <p:cTn id="23" presetID="2" presetClass="entr" presetSubtype="1" fill="hold" nodeType="withEffect">
                                  <p:stCondLst>
                                    <p:cond delay="0"/>
                                  </p:stCondLst>
                                  <p:childTnLst>
                                    <p:set>
                                      <p:cBhvr>
                                        <p:cTn id="24" dur="1" fill="hold">
                                          <p:stCondLst>
                                            <p:cond delay="0"/>
                                          </p:stCondLst>
                                        </p:cTn>
                                        <p:tgtEl>
                                          <p:spTgt spid="3087"/>
                                        </p:tgtEl>
                                        <p:attrNameLst>
                                          <p:attrName>style.visibility</p:attrName>
                                        </p:attrNameLst>
                                      </p:cBhvr>
                                      <p:to>
                                        <p:strVal val="visible"/>
                                      </p:to>
                                    </p:set>
                                    <p:anim calcmode="lin" valueType="num">
                                      <p:cBhvr additive="base">
                                        <p:cTn id="25" dur="2000" fill="hold"/>
                                        <p:tgtEl>
                                          <p:spTgt spid="3087"/>
                                        </p:tgtEl>
                                        <p:attrNameLst>
                                          <p:attrName>ppt_x</p:attrName>
                                        </p:attrNameLst>
                                      </p:cBhvr>
                                      <p:tavLst>
                                        <p:tav tm="0">
                                          <p:val>
                                            <p:strVal val="#ppt_x"/>
                                          </p:val>
                                        </p:tav>
                                        <p:tav tm="100000">
                                          <p:val>
                                            <p:strVal val="#ppt_x"/>
                                          </p:val>
                                        </p:tav>
                                      </p:tavLst>
                                    </p:anim>
                                    <p:anim calcmode="lin" valueType="num">
                                      <p:cBhvr additive="base">
                                        <p:cTn id="26" dur="2000" fill="hold"/>
                                        <p:tgtEl>
                                          <p:spTgt spid="308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27" fill="hold" display="0">
                  <p:stCondLst>
                    <p:cond delay="indefinite"/>
                  </p:stCondLst>
                  <p:endCondLst>
                    <p:cond evt="onNext" delay="0">
                      <p:tgtEl>
                        <p:sldTgt/>
                      </p:tgtEl>
                    </p:cond>
                    <p:cond evt="onPrev" delay="0">
                      <p:tgtEl>
                        <p:sldTgt/>
                      </p:tgtEl>
                    </p:cond>
                    <p:cond evt="onStopAudio" delay="0">
                      <p:tgtEl>
                        <p:sldTgt/>
                      </p:tgtEl>
                    </p:cond>
                  </p:endCondLst>
                </p:cTn>
                <p:tgtEl>
                  <p:spTgt spid="3110"/>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CC"/>
            </a:gs>
            <a:gs pos="100000">
              <a:srgbClr val="99CCFF"/>
            </a:gs>
          </a:gsLst>
          <a:lin ang="5400000" scaled="1"/>
        </a:gradFill>
        <a:effectLst/>
      </p:bgPr>
    </p:bg>
    <p:spTree>
      <p:nvGrpSpPr>
        <p:cNvPr id="1" name=""/>
        <p:cNvGrpSpPr/>
        <p:nvPr/>
      </p:nvGrpSpPr>
      <p:grpSpPr>
        <a:xfrm>
          <a:off x="0" y="0"/>
          <a:ext cx="0" cy="0"/>
          <a:chOff x="0" y="0"/>
          <a:chExt cx="0" cy="0"/>
        </a:xfrm>
      </p:grpSpPr>
      <p:sp>
        <p:nvSpPr>
          <p:cNvPr id="4098" name="AutoShape 2">
            <a:hlinkClick r:id="" action="ppaction://hlinkshowjump?jump=previousslide" highlightClick="1"/>
          </p:cNvPr>
          <p:cNvSpPr>
            <a:spLocks noChangeArrowheads="1"/>
          </p:cNvSpPr>
          <p:nvPr/>
        </p:nvSpPr>
        <p:spPr bwMode="auto">
          <a:xfrm>
            <a:off x="8458200" y="5838825"/>
            <a:ext cx="228600" cy="838200"/>
          </a:xfrm>
          <a:prstGeom prst="actionButtonBackPrevious">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 name="AutoShape 3">
            <a:hlinkClick r:id="" action="ppaction://hlinkshowjump?jump=nextslide" highlightClick="1"/>
          </p:cNvPr>
          <p:cNvSpPr>
            <a:spLocks noChangeArrowheads="1"/>
          </p:cNvSpPr>
          <p:nvPr/>
        </p:nvSpPr>
        <p:spPr bwMode="auto">
          <a:xfrm>
            <a:off x="8763000" y="5838825"/>
            <a:ext cx="228600" cy="838200"/>
          </a:xfrm>
          <a:prstGeom prst="actionButtonForwardNext">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4102" name="Text Box 6"/>
          <p:cNvSpPr txBox="1">
            <a:spLocks noChangeArrowheads="1"/>
          </p:cNvSpPr>
          <p:nvPr/>
        </p:nvSpPr>
        <p:spPr bwMode="auto">
          <a:xfrm>
            <a:off x="228600" y="5486400"/>
            <a:ext cx="8001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One day Roofus and his friends were dancing.  And wouldn’t you know it Roofus was shaking so fast he got all straitened out.  Roofus was not just a rhombus anymore.  All of his friends laughed at him and they told Roofus he could not play with them any longer.</a:t>
            </a:r>
          </a:p>
        </p:txBody>
      </p:sp>
      <p:sp>
        <p:nvSpPr>
          <p:cNvPr id="4103" name="AutoShape 7"/>
          <p:cNvSpPr>
            <a:spLocks noChangeArrowheads="1"/>
          </p:cNvSpPr>
          <p:nvPr/>
        </p:nvSpPr>
        <p:spPr bwMode="auto">
          <a:xfrm>
            <a:off x="1066800" y="533400"/>
            <a:ext cx="1447800" cy="914400"/>
          </a:xfrm>
          <a:prstGeom prst="parallelogram">
            <a:avLst>
              <a:gd name="adj" fmla="val 39583"/>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AutoShape 8"/>
          <p:cNvSpPr>
            <a:spLocks noChangeArrowheads="1"/>
          </p:cNvSpPr>
          <p:nvPr/>
        </p:nvSpPr>
        <p:spPr bwMode="auto">
          <a:xfrm>
            <a:off x="6400800" y="2971800"/>
            <a:ext cx="1371600" cy="838200"/>
          </a:xfrm>
          <a:prstGeom prst="parallelogram">
            <a:avLst>
              <a:gd name="adj" fmla="val 40909"/>
            </a:avLst>
          </a:prstGeom>
          <a:solidFill>
            <a:srgbClr val="CC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5" name="AutoShape 9"/>
          <p:cNvSpPr>
            <a:spLocks noChangeArrowheads="1"/>
          </p:cNvSpPr>
          <p:nvPr/>
        </p:nvSpPr>
        <p:spPr bwMode="auto">
          <a:xfrm>
            <a:off x="1143000" y="1828800"/>
            <a:ext cx="1600200" cy="914400"/>
          </a:xfrm>
          <a:prstGeom prst="parallelogram">
            <a:avLst>
              <a:gd name="adj" fmla="val 42365"/>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 name="AutoShape 10"/>
          <p:cNvSpPr>
            <a:spLocks noChangeArrowheads="1"/>
          </p:cNvSpPr>
          <p:nvPr/>
        </p:nvSpPr>
        <p:spPr bwMode="auto">
          <a:xfrm>
            <a:off x="6934200" y="990600"/>
            <a:ext cx="1905000" cy="990600"/>
          </a:xfrm>
          <a:prstGeom prst="parallelogram">
            <a:avLst>
              <a:gd name="adj" fmla="val 4979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108" name="Picture 12" descr="note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495800"/>
            <a:ext cx="58578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13" descr="note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657600"/>
            <a:ext cx="61436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0" name="Picture 14" descr="note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200400"/>
            <a:ext cx="5032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15" descr="note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1143000"/>
            <a:ext cx="58578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2" name="Picture 16" descr="note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0"/>
            <a:ext cx="58578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3" name="Picture 17" descr="note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533400"/>
            <a:ext cx="4746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4" name="Line 18"/>
          <p:cNvSpPr>
            <a:spLocks noChangeShapeType="1"/>
          </p:cNvSpPr>
          <p:nvPr/>
        </p:nvSpPr>
        <p:spPr bwMode="auto">
          <a:xfrm>
            <a:off x="1371600" y="2743200"/>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5" name="Line 19"/>
          <p:cNvSpPr>
            <a:spLocks noChangeShapeType="1"/>
          </p:cNvSpPr>
          <p:nvPr/>
        </p:nvSpPr>
        <p:spPr bwMode="auto">
          <a:xfrm>
            <a:off x="1981200" y="2743200"/>
            <a:ext cx="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6" name="Line 20"/>
          <p:cNvSpPr>
            <a:spLocks noChangeShapeType="1"/>
          </p:cNvSpPr>
          <p:nvPr/>
        </p:nvSpPr>
        <p:spPr bwMode="auto">
          <a:xfrm>
            <a:off x="2590800" y="22098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7" name="Line 21"/>
          <p:cNvSpPr>
            <a:spLocks noChangeShapeType="1"/>
          </p:cNvSpPr>
          <p:nvPr/>
        </p:nvSpPr>
        <p:spPr bwMode="auto">
          <a:xfrm>
            <a:off x="2971800" y="2209800"/>
            <a:ext cx="762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8" name="Line 22"/>
          <p:cNvSpPr>
            <a:spLocks noChangeShapeType="1"/>
          </p:cNvSpPr>
          <p:nvPr/>
        </p:nvSpPr>
        <p:spPr bwMode="auto">
          <a:xfrm flipH="1" flipV="1">
            <a:off x="685800" y="1905000"/>
            <a:ext cx="6096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9" name="Line 23"/>
          <p:cNvSpPr>
            <a:spLocks noChangeShapeType="1"/>
          </p:cNvSpPr>
          <p:nvPr/>
        </p:nvSpPr>
        <p:spPr bwMode="auto">
          <a:xfrm flipH="1">
            <a:off x="1143000" y="1447800"/>
            <a:ext cx="152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0" name="Line 24"/>
          <p:cNvSpPr>
            <a:spLocks noChangeShapeType="1"/>
          </p:cNvSpPr>
          <p:nvPr/>
        </p:nvSpPr>
        <p:spPr bwMode="auto">
          <a:xfrm>
            <a:off x="1828800" y="14478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1" name="Line 25"/>
          <p:cNvSpPr>
            <a:spLocks noChangeShapeType="1"/>
          </p:cNvSpPr>
          <p:nvPr/>
        </p:nvSpPr>
        <p:spPr bwMode="auto">
          <a:xfrm>
            <a:off x="2362200" y="9144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2" name="Line 26"/>
          <p:cNvSpPr>
            <a:spLocks noChangeShapeType="1"/>
          </p:cNvSpPr>
          <p:nvPr/>
        </p:nvSpPr>
        <p:spPr bwMode="auto">
          <a:xfrm flipV="1">
            <a:off x="2819400" y="7620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3" name="Line 27"/>
          <p:cNvSpPr>
            <a:spLocks noChangeShapeType="1"/>
          </p:cNvSpPr>
          <p:nvPr/>
        </p:nvSpPr>
        <p:spPr bwMode="auto">
          <a:xfrm flipH="1" flipV="1">
            <a:off x="914400" y="762000"/>
            <a:ext cx="3048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4" name="Line 28"/>
          <p:cNvSpPr>
            <a:spLocks noChangeShapeType="1"/>
          </p:cNvSpPr>
          <p:nvPr/>
        </p:nvSpPr>
        <p:spPr bwMode="auto">
          <a:xfrm flipH="1">
            <a:off x="762000" y="762000"/>
            <a:ext cx="1524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5" name="Line 29"/>
          <p:cNvSpPr>
            <a:spLocks noChangeShapeType="1"/>
          </p:cNvSpPr>
          <p:nvPr/>
        </p:nvSpPr>
        <p:spPr bwMode="auto">
          <a:xfrm flipH="1">
            <a:off x="2971800" y="4419600"/>
            <a:ext cx="38100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6" name="Line 30"/>
          <p:cNvSpPr>
            <a:spLocks noChangeShapeType="1"/>
          </p:cNvSpPr>
          <p:nvPr/>
        </p:nvSpPr>
        <p:spPr bwMode="auto">
          <a:xfrm>
            <a:off x="4038600" y="4419600"/>
            <a:ext cx="76200" cy="381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7" name="Line 31"/>
          <p:cNvSpPr>
            <a:spLocks noChangeShapeType="1"/>
          </p:cNvSpPr>
          <p:nvPr/>
        </p:nvSpPr>
        <p:spPr bwMode="auto">
          <a:xfrm>
            <a:off x="4114800" y="4800600"/>
            <a:ext cx="68580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8" name="Line 32"/>
          <p:cNvSpPr>
            <a:spLocks noChangeShapeType="1"/>
          </p:cNvSpPr>
          <p:nvPr/>
        </p:nvSpPr>
        <p:spPr bwMode="auto">
          <a:xfrm flipV="1">
            <a:off x="4800600" y="2971800"/>
            <a:ext cx="1295400" cy="914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29" name="Line 33"/>
          <p:cNvSpPr>
            <a:spLocks noChangeShapeType="1"/>
          </p:cNvSpPr>
          <p:nvPr/>
        </p:nvSpPr>
        <p:spPr bwMode="auto">
          <a:xfrm flipH="1">
            <a:off x="2438400" y="3810000"/>
            <a:ext cx="838200" cy="152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0" name="Line 34"/>
          <p:cNvSpPr>
            <a:spLocks noChangeShapeType="1"/>
          </p:cNvSpPr>
          <p:nvPr/>
        </p:nvSpPr>
        <p:spPr bwMode="auto">
          <a:xfrm flipV="1">
            <a:off x="2438400" y="3429000"/>
            <a:ext cx="381000" cy="533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1" name="Line 35"/>
          <p:cNvSpPr>
            <a:spLocks noChangeShapeType="1"/>
          </p:cNvSpPr>
          <p:nvPr/>
        </p:nvSpPr>
        <p:spPr bwMode="auto">
          <a:xfrm flipH="1">
            <a:off x="6477000" y="3810000"/>
            <a:ext cx="2286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2" name="Line 36"/>
          <p:cNvSpPr>
            <a:spLocks noChangeShapeType="1"/>
          </p:cNvSpPr>
          <p:nvPr/>
        </p:nvSpPr>
        <p:spPr bwMode="auto">
          <a:xfrm flipH="1">
            <a:off x="6934200" y="3810000"/>
            <a:ext cx="3048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3" name="Line 37"/>
          <p:cNvSpPr>
            <a:spLocks noChangeShapeType="1"/>
          </p:cNvSpPr>
          <p:nvPr/>
        </p:nvSpPr>
        <p:spPr bwMode="auto">
          <a:xfrm flipV="1">
            <a:off x="7620000" y="3200400"/>
            <a:ext cx="8382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4" name="Line 38"/>
          <p:cNvSpPr>
            <a:spLocks noChangeShapeType="1"/>
          </p:cNvSpPr>
          <p:nvPr/>
        </p:nvSpPr>
        <p:spPr bwMode="auto">
          <a:xfrm flipH="1" flipV="1">
            <a:off x="6324600" y="28194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6" name="Line 40"/>
          <p:cNvSpPr>
            <a:spLocks noChangeShapeType="1"/>
          </p:cNvSpPr>
          <p:nvPr/>
        </p:nvSpPr>
        <p:spPr bwMode="auto">
          <a:xfrm>
            <a:off x="7772400" y="1981200"/>
            <a:ext cx="2286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7" name="Line 41"/>
          <p:cNvSpPr>
            <a:spLocks noChangeShapeType="1"/>
          </p:cNvSpPr>
          <p:nvPr/>
        </p:nvSpPr>
        <p:spPr bwMode="auto">
          <a:xfrm flipH="1">
            <a:off x="7010400" y="1981200"/>
            <a:ext cx="7620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8" name="Line 42"/>
          <p:cNvSpPr>
            <a:spLocks noChangeShapeType="1"/>
          </p:cNvSpPr>
          <p:nvPr/>
        </p:nvSpPr>
        <p:spPr bwMode="auto">
          <a:xfrm flipH="1">
            <a:off x="6477000" y="1295400"/>
            <a:ext cx="8382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9" name="Line 43"/>
          <p:cNvSpPr>
            <a:spLocks noChangeShapeType="1"/>
          </p:cNvSpPr>
          <p:nvPr/>
        </p:nvSpPr>
        <p:spPr bwMode="auto">
          <a:xfrm>
            <a:off x="8610600" y="14478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41" name="Rectangle 45"/>
          <p:cNvSpPr>
            <a:spLocks noChangeArrowheads="1"/>
          </p:cNvSpPr>
          <p:nvPr/>
        </p:nvSpPr>
        <p:spPr bwMode="auto">
          <a:xfrm>
            <a:off x="3276600" y="3200400"/>
            <a:ext cx="1524000" cy="12192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142" name="Picture 46">
            <a:hlinkClick r:id="" action="ppaction://media"/>
          </p:cNvPr>
          <p:cNvPicPr>
            <a:picLocks noRot="1" noChangeAspect="1" noChangeArrowheads="1"/>
          </p:cNvPicPr>
          <p:nvPr>
            <a:wavAudioFile r:embed="rId1" name="dancing"/>
          </p:nvPr>
        </p:nvPicPr>
        <p:blipFill>
          <a:blip r:embed="rId5">
            <a:extLst>
              <a:ext uri="{28A0092B-C50C-407E-A947-70E740481C1C}">
                <a14:useLocalDpi xmlns:a14="http://schemas.microsoft.com/office/drawing/2010/main" val="0"/>
              </a:ext>
            </a:extLst>
          </a:blip>
          <a:srcRect/>
          <a:stretch>
            <a:fillRect/>
          </a:stretch>
        </p:blipFill>
        <p:spPr bwMode="auto">
          <a:xfrm>
            <a:off x="8229600" y="51054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7000" fill="hold"/>
                                        <p:tgtEl>
                                          <p:spTgt spid="414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4142"/>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s>
            <a:gs pos="100000">
              <a:srgbClr val="DDDDDD"/>
            </a:gs>
          </a:gsLst>
          <a:lin ang="5400000" scaled="1"/>
        </a:gradFill>
        <a:effectLst/>
      </p:bgPr>
    </p:bg>
    <p:spTree>
      <p:nvGrpSpPr>
        <p:cNvPr id="1" name=""/>
        <p:cNvGrpSpPr/>
        <p:nvPr/>
      </p:nvGrpSpPr>
      <p:grpSpPr>
        <a:xfrm>
          <a:off x="0" y="0"/>
          <a:ext cx="0" cy="0"/>
          <a:chOff x="0" y="0"/>
          <a:chExt cx="0" cy="0"/>
        </a:xfrm>
      </p:grpSpPr>
      <p:sp>
        <p:nvSpPr>
          <p:cNvPr id="5122" name="AutoShape 2">
            <a:hlinkClick r:id="" action="ppaction://hlinkshowjump?jump=previousslide" highlightClick="1"/>
          </p:cNvPr>
          <p:cNvSpPr>
            <a:spLocks noChangeArrowheads="1"/>
          </p:cNvSpPr>
          <p:nvPr/>
        </p:nvSpPr>
        <p:spPr bwMode="auto">
          <a:xfrm>
            <a:off x="8458200" y="5791200"/>
            <a:ext cx="228600" cy="838200"/>
          </a:xfrm>
          <a:prstGeom prst="actionButtonBackPrevious">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AutoShape 3">
            <a:hlinkClick r:id="" action="ppaction://hlinkshowjump?jump=nextslide" highlightClick="1"/>
          </p:cNvPr>
          <p:cNvSpPr>
            <a:spLocks noChangeArrowheads="1"/>
          </p:cNvSpPr>
          <p:nvPr/>
        </p:nvSpPr>
        <p:spPr bwMode="auto">
          <a:xfrm>
            <a:off x="8763000" y="5791200"/>
            <a:ext cx="228600" cy="838200"/>
          </a:xfrm>
          <a:prstGeom prst="actionButtonForwardNext">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5124" name="Text Box 4"/>
          <p:cNvSpPr txBox="1">
            <a:spLocks noChangeArrowheads="1"/>
          </p:cNvSpPr>
          <p:nvPr/>
        </p:nvSpPr>
        <p:spPr bwMode="auto">
          <a:xfrm>
            <a:off x="228600" y="5410200"/>
            <a:ext cx="83058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Roofus was very sad because he had nowhere else to go.  As he was walking along he ran into a peculiar fellow sitting under a tree.  “Excuse me, sir” Roofus said “but I’ve never see anyone that looks like you.  What are you?”  The gentleman got up from under the tree, stuck out his hand and said “Because I have three equal sides I’m an equilateral triangle. Pleased to meet you!”  </a:t>
            </a:r>
          </a:p>
        </p:txBody>
      </p:sp>
      <p:pic>
        <p:nvPicPr>
          <p:cNvPr id="5127" name="Picture 7" descr="MCNA02330_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0"/>
            <a:ext cx="8839200" cy="5486400"/>
          </a:xfrm>
          <a:prstGeom prst="rect">
            <a:avLst/>
          </a:prstGeom>
          <a:noFill/>
          <a:extLst>
            <a:ext uri="{909E8E84-426E-40DD-AFC4-6F175D3DCCD1}">
              <a14:hiddenFill xmlns:a14="http://schemas.microsoft.com/office/drawing/2010/main">
                <a:solidFill>
                  <a:srgbClr val="FFFFFF"/>
                </a:solidFill>
              </a14:hiddenFill>
            </a:ext>
          </a:extLst>
        </p:spPr>
      </p:pic>
      <p:sp>
        <p:nvSpPr>
          <p:cNvPr id="5130" name="AutoShape 10"/>
          <p:cNvSpPr>
            <a:spLocks noChangeArrowheads="1"/>
          </p:cNvSpPr>
          <p:nvPr/>
        </p:nvSpPr>
        <p:spPr bwMode="auto">
          <a:xfrm>
            <a:off x="3810000" y="2057400"/>
            <a:ext cx="457200" cy="533400"/>
          </a:xfrm>
          <a:prstGeom prst="triangle">
            <a:avLst>
              <a:gd name="adj" fmla="val 50000"/>
            </a:avLst>
          </a:prstGeom>
          <a:solidFill>
            <a:srgbClr val="9966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Line 11"/>
          <p:cNvSpPr>
            <a:spLocks noChangeShapeType="1"/>
          </p:cNvSpPr>
          <p:nvPr/>
        </p:nvSpPr>
        <p:spPr bwMode="auto">
          <a:xfrm flipH="1">
            <a:off x="3886200" y="2590800"/>
            <a:ext cx="762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2" name="Line 12"/>
          <p:cNvSpPr>
            <a:spLocks noChangeShapeType="1"/>
          </p:cNvSpPr>
          <p:nvPr/>
        </p:nvSpPr>
        <p:spPr bwMode="auto">
          <a:xfrm flipH="1" flipV="1">
            <a:off x="3810000" y="2819400"/>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3" name="Line 13"/>
          <p:cNvSpPr>
            <a:spLocks noChangeShapeType="1"/>
          </p:cNvSpPr>
          <p:nvPr/>
        </p:nvSpPr>
        <p:spPr bwMode="auto">
          <a:xfrm>
            <a:off x="4114800" y="2590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4" name="Line 14"/>
          <p:cNvSpPr>
            <a:spLocks noChangeShapeType="1"/>
          </p:cNvSpPr>
          <p:nvPr/>
        </p:nvSpPr>
        <p:spPr bwMode="auto">
          <a:xfrm flipH="1">
            <a:off x="4038600" y="2895600"/>
            <a:ext cx="762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5" name="Line 15"/>
          <p:cNvSpPr>
            <a:spLocks noChangeShapeType="1"/>
          </p:cNvSpPr>
          <p:nvPr/>
        </p:nvSpPr>
        <p:spPr bwMode="auto">
          <a:xfrm flipV="1">
            <a:off x="4114800" y="22098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6" name="Line 16"/>
          <p:cNvSpPr>
            <a:spLocks noChangeShapeType="1"/>
          </p:cNvSpPr>
          <p:nvPr/>
        </p:nvSpPr>
        <p:spPr bwMode="auto">
          <a:xfrm>
            <a:off x="3886200" y="2362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7" name="Rectangle 17"/>
          <p:cNvSpPr>
            <a:spLocks noChangeArrowheads="1"/>
          </p:cNvSpPr>
          <p:nvPr/>
        </p:nvSpPr>
        <p:spPr bwMode="auto">
          <a:xfrm>
            <a:off x="3429000" y="3429000"/>
            <a:ext cx="762000" cy="914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 name="Line 19"/>
          <p:cNvSpPr>
            <a:spLocks noChangeShapeType="1"/>
          </p:cNvSpPr>
          <p:nvPr/>
        </p:nvSpPr>
        <p:spPr bwMode="auto">
          <a:xfrm>
            <a:off x="3581400" y="4343400"/>
            <a:ext cx="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40" name="Line 20"/>
          <p:cNvSpPr>
            <a:spLocks noChangeShapeType="1"/>
          </p:cNvSpPr>
          <p:nvPr/>
        </p:nvSpPr>
        <p:spPr bwMode="auto">
          <a:xfrm>
            <a:off x="3962400" y="4343400"/>
            <a:ext cx="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41" name="Line 21"/>
          <p:cNvSpPr>
            <a:spLocks noChangeShapeType="1"/>
          </p:cNvSpPr>
          <p:nvPr/>
        </p:nvSpPr>
        <p:spPr bwMode="auto">
          <a:xfrm flipV="1">
            <a:off x="4191000" y="3810000"/>
            <a:ext cx="304800" cy="152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42" name="Line 22"/>
          <p:cNvSpPr>
            <a:spLocks noChangeShapeType="1"/>
          </p:cNvSpPr>
          <p:nvPr/>
        </p:nvSpPr>
        <p:spPr bwMode="auto">
          <a:xfrm flipH="1" flipV="1">
            <a:off x="3124200" y="3810000"/>
            <a:ext cx="3048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143" name="Picture 23">
            <a:hlinkClick r:id="" action="ppaction://media"/>
          </p:cNvPr>
          <p:cNvPicPr>
            <a:picLocks noRot="1" noChangeAspect="1" noChangeArrowheads="1"/>
          </p:cNvPicPr>
          <p:nvPr>
            <a:wavAudioFile r:embed="rId1" name="equilateral triangle"/>
          </p:nvPr>
        </p:nvPicPr>
        <p:blipFill>
          <a:blip r:embed="rId5">
            <a:extLst>
              <a:ext uri="{28A0092B-C50C-407E-A947-70E740481C1C}">
                <a14:useLocalDpi xmlns:a14="http://schemas.microsoft.com/office/drawing/2010/main" val="0"/>
              </a:ext>
            </a:extLst>
          </a:blip>
          <a:srcRect/>
          <a:stretch>
            <a:fillRect/>
          </a:stretch>
        </p:blipFill>
        <p:spPr bwMode="auto">
          <a:xfrm>
            <a:off x="8534400" y="53340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25000" fill="hold"/>
                                        <p:tgtEl>
                                          <p:spTgt spid="514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5143"/>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6146" name="AutoShape 2">
            <a:hlinkClick r:id="" action="ppaction://hlinkshowjump?jump=previousslide" highlightClick="1"/>
          </p:cNvPr>
          <p:cNvSpPr>
            <a:spLocks noChangeArrowheads="1"/>
          </p:cNvSpPr>
          <p:nvPr/>
        </p:nvSpPr>
        <p:spPr bwMode="auto">
          <a:xfrm>
            <a:off x="8458200" y="5884863"/>
            <a:ext cx="228600" cy="838200"/>
          </a:xfrm>
          <a:prstGeom prst="actionButtonBackPrevious">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 name="AutoShape 3">
            <a:hlinkClick r:id="" action="ppaction://hlinkshowjump?jump=nextslide" highlightClick="1"/>
          </p:cNvPr>
          <p:cNvSpPr>
            <a:spLocks noChangeArrowheads="1"/>
          </p:cNvSpPr>
          <p:nvPr/>
        </p:nvSpPr>
        <p:spPr bwMode="auto">
          <a:xfrm>
            <a:off x="8763000" y="5884863"/>
            <a:ext cx="228600" cy="838200"/>
          </a:xfrm>
          <a:prstGeom prst="actionButtonForwardNext">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6149" name="Text Box 5"/>
          <p:cNvSpPr txBox="1">
            <a:spLocks noChangeArrowheads="1"/>
          </p:cNvSpPr>
          <p:nvPr/>
        </p:nvSpPr>
        <p:spPr bwMode="auto">
          <a:xfrm>
            <a:off x="152400" y="5486400"/>
            <a:ext cx="830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6150" name="Text Box 6"/>
          <p:cNvSpPr txBox="1">
            <a:spLocks noChangeArrowheads="1"/>
          </p:cNvSpPr>
          <p:nvPr/>
        </p:nvSpPr>
        <p:spPr bwMode="auto">
          <a:xfrm>
            <a:off x="152400" y="5257800"/>
            <a:ext cx="83058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Roofus was so happy to meet somebody nice!  “I’m glad to meet you! I need to make new friends, my old ones are acting very strange!”  The triangle looked shocked “Oh no! I’m only friends with other types triangles and you have to many sides to be a triangle!” Roofus was disappointed.  He just wished he could be a Rhombus again.</a:t>
            </a:r>
          </a:p>
        </p:txBody>
      </p:sp>
      <p:pic>
        <p:nvPicPr>
          <p:cNvPr id="6151" name="Picture 7" descr="MCNA02330_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5313363"/>
          </a:xfrm>
          <a:prstGeom prst="rect">
            <a:avLst/>
          </a:prstGeom>
          <a:noFill/>
          <a:extLst>
            <a:ext uri="{909E8E84-426E-40DD-AFC4-6F175D3DCCD1}">
              <a14:hiddenFill xmlns:a14="http://schemas.microsoft.com/office/drawing/2010/main">
                <a:solidFill>
                  <a:srgbClr val="FFFFFF"/>
                </a:solidFill>
              </a14:hiddenFill>
            </a:ext>
          </a:extLst>
        </p:spPr>
      </p:pic>
      <p:sp>
        <p:nvSpPr>
          <p:cNvPr id="6152" name="AutoShape 8"/>
          <p:cNvSpPr>
            <a:spLocks noChangeArrowheads="1"/>
          </p:cNvSpPr>
          <p:nvPr/>
        </p:nvSpPr>
        <p:spPr bwMode="auto">
          <a:xfrm>
            <a:off x="4495800" y="1981200"/>
            <a:ext cx="609600" cy="609600"/>
          </a:xfrm>
          <a:prstGeom prst="triangle">
            <a:avLst>
              <a:gd name="adj" fmla="val 50000"/>
            </a:avLst>
          </a:prstGeom>
          <a:solidFill>
            <a:srgbClr val="9966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3" name="Line 9"/>
          <p:cNvSpPr>
            <a:spLocks noChangeShapeType="1"/>
          </p:cNvSpPr>
          <p:nvPr/>
        </p:nvSpPr>
        <p:spPr bwMode="auto">
          <a:xfrm>
            <a:off x="4648200" y="25908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4" name="Line 10"/>
          <p:cNvSpPr>
            <a:spLocks noChangeShapeType="1"/>
          </p:cNvSpPr>
          <p:nvPr/>
        </p:nvSpPr>
        <p:spPr bwMode="auto">
          <a:xfrm>
            <a:off x="4648200" y="2971800"/>
            <a:ext cx="1524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5" name="Line 11"/>
          <p:cNvSpPr>
            <a:spLocks noChangeShapeType="1"/>
          </p:cNvSpPr>
          <p:nvPr/>
        </p:nvSpPr>
        <p:spPr bwMode="auto">
          <a:xfrm>
            <a:off x="4953000" y="2590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6" name="Line 12"/>
          <p:cNvSpPr>
            <a:spLocks noChangeShapeType="1"/>
          </p:cNvSpPr>
          <p:nvPr/>
        </p:nvSpPr>
        <p:spPr bwMode="auto">
          <a:xfrm>
            <a:off x="4953000" y="2895600"/>
            <a:ext cx="1524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7" name="Line 13"/>
          <p:cNvSpPr>
            <a:spLocks noChangeShapeType="1"/>
          </p:cNvSpPr>
          <p:nvPr/>
        </p:nvSpPr>
        <p:spPr bwMode="auto">
          <a:xfrm flipV="1">
            <a:off x="4953000" y="2133600"/>
            <a:ext cx="304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8" name="Line 14"/>
          <p:cNvSpPr>
            <a:spLocks noChangeShapeType="1"/>
          </p:cNvSpPr>
          <p:nvPr/>
        </p:nvSpPr>
        <p:spPr bwMode="auto">
          <a:xfrm flipH="1">
            <a:off x="5029200" y="2133600"/>
            <a:ext cx="2286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9" name="Line 15"/>
          <p:cNvSpPr>
            <a:spLocks noChangeShapeType="1"/>
          </p:cNvSpPr>
          <p:nvPr/>
        </p:nvSpPr>
        <p:spPr bwMode="auto">
          <a:xfrm flipH="1" flipV="1">
            <a:off x="4419600" y="2133600"/>
            <a:ext cx="2286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0" name="Line 16"/>
          <p:cNvSpPr>
            <a:spLocks noChangeShapeType="1"/>
          </p:cNvSpPr>
          <p:nvPr/>
        </p:nvSpPr>
        <p:spPr bwMode="auto">
          <a:xfrm>
            <a:off x="4419600" y="2133600"/>
            <a:ext cx="1524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1" name="Rectangle 17"/>
          <p:cNvSpPr>
            <a:spLocks noChangeArrowheads="1"/>
          </p:cNvSpPr>
          <p:nvPr/>
        </p:nvSpPr>
        <p:spPr bwMode="auto">
          <a:xfrm>
            <a:off x="1524000" y="2286000"/>
            <a:ext cx="762000" cy="9906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2" name="Line 18"/>
          <p:cNvSpPr>
            <a:spLocks noChangeShapeType="1"/>
          </p:cNvSpPr>
          <p:nvPr/>
        </p:nvSpPr>
        <p:spPr bwMode="auto">
          <a:xfrm>
            <a:off x="1676400" y="3276600"/>
            <a:ext cx="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3" name="Line 19"/>
          <p:cNvSpPr>
            <a:spLocks noChangeShapeType="1"/>
          </p:cNvSpPr>
          <p:nvPr/>
        </p:nvSpPr>
        <p:spPr bwMode="auto">
          <a:xfrm>
            <a:off x="1981200" y="3276600"/>
            <a:ext cx="76200" cy="685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5" name="Line 21"/>
          <p:cNvSpPr>
            <a:spLocks noChangeShapeType="1"/>
          </p:cNvSpPr>
          <p:nvPr/>
        </p:nvSpPr>
        <p:spPr bwMode="auto">
          <a:xfrm flipH="1">
            <a:off x="1143000" y="2819400"/>
            <a:ext cx="381000" cy="533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6" name="Line 22"/>
          <p:cNvSpPr>
            <a:spLocks noChangeShapeType="1"/>
          </p:cNvSpPr>
          <p:nvPr/>
        </p:nvSpPr>
        <p:spPr bwMode="auto">
          <a:xfrm>
            <a:off x="2286000" y="2895600"/>
            <a:ext cx="228600" cy="533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6167" name="Picture 23">
            <a:hlinkClick r:id="" action="ppaction://media"/>
          </p:cNvPr>
          <p:cNvPicPr>
            <a:picLocks noRot="1" noChangeAspect="1" noChangeArrowheads="1"/>
          </p:cNvPicPr>
          <p:nvPr>
            <a:wavAudioFile r:embed="rId1" name="somebody nice"/>
          </p:nvPr>
        </p:nvPicPr>
        <p:blipFill>
          <a:blip r:embed="rId5">
            <a:extLst>
              <a:ext uri="{28A0092B-C50C-407E-A947-70E740481C1C}">
                <a14:useLocalDpi xmlns:a14="http://schemas.microsoft.com/office/drawing/2010/main" val="0"/>
              </a:ext>
            </a:extLst>
          </a:blip>
          <a:srcRect/>
          <a:stretch>
            <a:fillRect/>
          </a:stretch>
        </p:blipFill>
        <p:spPr bwMode="auto">
          <a:xfrm>
            <a:off x="8458200" y="53340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22000" fill="hold"/>
                                        <p:tgtEl>
                                          <p:spTgt spid="616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6167"/>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70" name="AutoShape 2">
            <a:hlinkClick r:id="" action="ppaction://hlinkshowjump?jump=previousslide" highlightClick="1"/>
          </p:cNvPr>
          <p:cNvSpPr>
            <a:spLocks noChangeArrowheads="1"/>
          </p:cNvSpPr>
          <p:nvPr/>
        </p:nvSpPr>
        <p:spPr bwMode="auto">
          <a:xfrm>
            <a:off x="8458200" y="5791200"/>
            <a:ext cx="228600" cy="838200"/>
          </a:xfrm>
          <a:prstGeom prst="actionButtonBackPrevious">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 name="AutoShape 3">
            <a:hlinkClick r:id="" action="ppaction://hlinkshowjump?jump=nextslide" highlightClick="1"/>
          </p:cNvPr>
          <p:cNvSpPr>
            <a:spLocks noChangeArrowheads="1"/>
          </p:cNvSpPr>
          <p:nvPr/>
        </p:nvSpPr>
        <p:spPr bwMode="auto">
          <a:xfrm>
            <a:off x="8763000" y="5791200"/>
            <a:ext cx="228600" cy="838200"/>
          </a:xfrm>
          <a:prstGeom prst="actionButtonForwardNext">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7172" name="Text Box 4"/>
          <p:cNvSpPr txBox="1">
            <a:spLocks noChangeArrowheads="1"/>
          </p:cNvSpPr>
          <p:nvPr/>
        </p:nvSpPr>
        <p:spPr bwMode="auto">
          <a:xfrm>
            <a:off x="152400" y="5562600"/>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7173" name="Text Box 5"/>
          <p:cNvSpPr txBox="1">
            <a:spLocks noChangeArrowheads="1"/>
          </p:cNvSpPr>
          <p:nvPr/>
        </p:nvSpPr>
        <p:spPr bwMode="auto">
          <a:xfrm>
            <a:off x="152400" y="5118100"/>
            <a:ext cx="81534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Roofus was on his way when out of nowhere a strange shape jumped out at him and shouted  “You can’t be here!”  It continued “This is trapezoid land and even though we have the same number of sides we are very different!”  Roofus was no longer surprised “I know, nobody likes the rectangle” he mumbled as he went on.</a:t>
            </a:r>
          </a:p>
        </p:txBody>
      </p:sp>
      <p:sp>
        <p:nvSpPr>
          <p:cNvPr id="7175" name="Freeform 7"/>
          <p:cNvSpPr>
            <a:spLocks/>
          </p:cNvSpPr>
          <p:nvPr/>
        </p:nvSpPr>
        <p:spPr bwMode="auto">
          <a:xfrm>
            <a:off x="838200" y="2438400"/>
            <a:ext cx="3343275" cy="1903413"/>
          </a:xfrm>
          <a:custGeom>
            <a:avLst/>
            <a:gdLst>
              <a:gd name="T0" fmla="*/ 66 w 2106"/>
              <a:gd name="T1" fmla="*/ 1199 h 1199"/>
              <a:gd name="T2" fmla="*/ 0 w 2106"/>
              <a:gd name="T3" fmla="*/ 631 h 1199"/>
              <a:gd name="T4" fmla="*/ 41 w 2106"/>
              <a:gd name="T5" fmla="*/ 335 h 1199"/>
              <a:gd name="T6" fmla="*/ 98 w 2106"/>
              <a:gd name="T7" fmla="*/ 294 h 1199"/>
              <a:gd name="T8" fmla="*/ 189 w 2106"/>
              <a:gd name="T9" fmla="*/ 228 h 1199"/>
              <a:gd name="T10" fmla="*/ 255 w 2106"/>
              <a:gd name="T11" fmla="*/ 351 h 1199"/>
              <a:gd name="T12" fmla="*/ 271 w 2106"/>
              <a:gd name="T13" fmla="*/ 401 h 1199"/>
              <a:gd name="T14" fmla="*/ 329 w 2106"/>
              <a:gd name="T15" fmla="*/ 335 h 1199"/>
              <a:gd name="T16" fmla="*/ 345 w 2106"/>
              <a:gd name="T17" fmla="*/ 302 h 1199"/>
              <a:gd name="T18" fmla="*/ 362 w 2106"/>
              <a:gd name="T19" fmla="*/ 285 h 1199"/>
              <a:gd name="T20" fmla="*/ 370 w 2106"/>
              <a:gd name="T21" fmla="*/ 252 h 1199"/>
              <a:gd name="T22" fmla="*/ 428 w 2106"/>
              <a:gd name="T23" fmla="*/ 145 h 1199"/>
              <a:gd name="T24" fmla="*/ 510 w 2106"/>
              <a:gd name="T25" fmla="*/ 71 h 1199"/>
              <a:gd name="T26" fmla="*/ 559 w 2106"/>
              <a:gd name="T27" fmla="*/ 55 h 1199"/>
              <a:gd name="T28" fmla="*/ 658 w 2106"/>
              <a:gd name="T29" fmla="*/ 63 h 1199"/>
              <a:gd name="T30" fmla="*/ 724 w 2106"/>
              <a:gd name="T31" fmla="*/ 96 h 1199"/>
              <a:gd name="T32" fmla="*/ 757 w 2106"/>
              <a:gd name="T33" fmla="*/ 137 h 1199"/>
              <a:gd name="T34" fmla="*/ 781 w 2106"/>
              <a:gd name="T35" fmla="*/ 195 h 1199"/>
              <a:gd name="T36" fmla="*/ 806 w 2106"/>
              <a:gd name="T37" fmla="*/ 326 h 1199"/>
              <a:gd name="T38" fmla="*/ 880 w 2106"/>
              <a:gd name="T39" fmla="*/ 162 h 1199"/>
              <a:gd name="T40" fmla="*/ 946 w 2106"/>
              <a:gd name="T41" fmla="*/ 14 h 1199"/>
              <a:gd name="T42" fmla="*/ 995 w 2106"/>
              <a:gd name="T43" fmla="*/ 6 h 1199"/>
              <a:gd name="T44" fmla="*/ 1069 w 2106"/>
              <a:gd name="T45" fmla="*/ 14 h 1199"/>
              <a:gd name="T46" fmla="*/ 1185 w 2106"/>
              <a:gd name="T47" fmla="*/ 154 h 1199"/>
              <a:gd name="T48" fmla="*/ 1234 w 2106"/>
              <a:gd name="T49" fmla="*/ 203 h 1199"/>
              <a:gd name="T50" fmla="*/ 1325 w 2106"/>
              <a:gd name="T51" fmla="*/ 96 h 1199"/>
              <a:gd name="T52" fmla="*/ 1431 w 2106"/>
              <a:gd name="T53" fmla="*/ 63 h 1199"/>
              <a:gd name="T54" fmla="*/ 1678 w 2106"/>
              <a:gd name="T55" fmla="*/ 121 h 1199"/>
              <a:gd name="T56" fmla="*/ 1744 w 2106"/>
              <a:gd name="T57" fmla="*/ 154 h 1199"/>
              <a:gd name="T58" fmla="*/ 1777 w 2106"/>
              <a:gd name="T59" fmla="*/ 170 h 1199"/>
              <a:gd name="T60" fmla="*/ 1942 w 2106"/>
              <a:gd name="T61" fmla="*/ 335 h 1199"/>
              <a:gd name="T62" fmla="*/ 2040 w 2106"/>
              <a:gd name="T63" fmla="*/ 861 h 1199"/>
              <a:gd name="T64" fmla="*/ 2106 w 2106"/>
              <a:gd name="T65" fmla="*/ 1190 h 1199"/>
              <a:gd name="T66" fmla="*/ 66 w 2106"/>
              <a:gd name="T67" fmla="*/ 1199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106" h="1199">
                <a:moveTo>
                  <a:pt x="66" y="1199"/>
                </a:moveTo>
                <a:cubicBezTo>
                  <a:pt x="40" y="1010"/>
                  <a:pt x="23" y="821"/>
                  <a:pt x="0" y="631"/>
                </a:cubicBezTo>
                <a:cubicBezTo>
                  <a:pt x="6" y="522"/>
                  <a:pt x="6" y="435"/>
                  <a:pt x="41" y="335"/>
                </a:cubicBezTo>
                <a:cubicBezTo>
                  <a:pt x="49" y="313"/>
                  <a:pt x="81" y="311"/>
                  <a:pt x="98" y="294"/>
                </a:cubicBezTo>
                <a:cubicBezTo>
                  <a:pt x="127" y="265"/>
                  <a:pt x="149" y="241"/>
                  <a:pt x="189" y="228"/>
                </a:cubicBezTo>
                <a:cubicBezTo>
                  <a:pt x="264" y="246"/>
                  <a:pt x="230" y="274"/>
                  <a:pt x="255" y="351"/>
                </a:cubicBezTo>
                <a:cubicBezTo>
                  <a:pt x="260" y="368"/>
                  <a:pt x="271" y="401"/>
                  <a:pt x="271" y="401"/>
                </a:cubicBezTo>
                <a:cubicBezTo>
                  <a:pt x="292" y="380"/>
                  <a:pt x="307" y="355"/>
                  <a:pt x="329" y="335"/>
                </a:cubicBezTo>
                <a:cubicBezTo>
                  <a:pt x="334" y="324"/>
                  <a:pt x="338" y="312"/>
                  <a:pt x="345" y="302"/>
                </a:cubicBezTo>
                <a:cubicBezTo>
                  <a:pt x="349" y="295"/>
                  <a:pt x="358" y="292"/>
                  <a:pt x="362" y="285"/>
                </a:cubicBezTo>
                <a:cubicBezTo>
                  <a:pt x="367" y="275"/>
                  <a:pt x="366" y="262"/>
                  <a:pt x="370" y="252"/>
                </a:cubicBezTo>
                <a:cubicBezTo>
                  <a:pt x="383" y="222"/>
                  <a:pt x="407" y="169"/>
                  <a:pt x="428" y="145"/>
                </a:cubicBezTo>
                <a:cubicBezTo>
                  <a:pt x="438" y="133"/>
                  <a:pt x="492" y="80"/>
                  <a:pt x="510" y="71"/>
                </a:cubicBezTo>
                <a:cubicBezTo>
                  <a:pt x="525" y="63"/>
                  <a:pt x="559" y="55"/>
                  <a:pt x="559" y="55"/>
                </a:cubicBezTo>
                <a:cubicBezTo>
                  <a:pt x="592" y="58"/>
                  <a:pt x="626" y="55"/>
                  <a:pt x="658" y="63"/>
                </a:cubicBezTo>
                <a:cubicBezTo>
                  <a:pt x="682" y="69"/>
                  <a:pt x="724" y="96"/>
                  <a:pt x="724" y="96"/>
                </a:cubicBezTo>
                <a:cubicBezTo>
                  <a:pt x="733" y="111"/>
                  <a:pt x="748" y="122"/>
                  <a:pt x="757" y="137"/>
                </a:cubicBezTo>
                <a:cubicBezTo>
                  <a:pt x="768" y="155"/>
                  <a:pt x="772" y="176"/>
                  <a:pt x="781" y="195"/>
                </a:cubicBezTo>
                <a:cubicBezTo>
                  <a:pt x="791" y="239"/>
                  <a:pt x="792" y="284"/>
                  <a:pt x="806" y="326"/>
                </a:cubicBezTo>
                <a:cubicBezTo>
                  <a:pt x="825" y="269"/>
                  <a:pt x="853" y="215"/>
                  <a:pt x="880" y="162"/>
                </a:cubicBezTo>
                <a:cubicBezTo>
                  <a:pt x="909" y="104"/>
                  <a:pt x="907" y="73"/>
                  <a:pt x="946" y="14"/>
                </a:cubicBezTo>
                <a:cubicBezTo>
                  <a:pt x="955" y="0"/>
                  <a:pt x="979" y="9"/>
                  <a:pt x="995" y="6"/>
                </a:cubicBezTo>
                <a:cubicBezTo>
                  <a:pt x="1020" y="9"/>
                  <a:pt x="1045" y="8"/>
                  <a:pt x="1069" y="14"/>
                </a:cubicBezTo>
                <a:cubicBezTo>
                  <a:pt x="1120" y="26"/>
                  <a:pt x="1163" y="112"/>
                  <a:pt x="1185" y="154"/>
                </a:cubicBezTo>
                <a:cubicBezTo>
                  <a:pt x="1197" y="203"/>
                  <a:pt x="1181" y="216"/>
                  <a:pt x="1234" y="203"/>
                </a:cubicBezTo>
                <a:cubicBezTo>
                  <a:pt x="1259" y="163"/>
                  <a:pt x="1291" y="129"/>
                  <a:pt x="1325" y="96"/>
                </a:cubicBezTo>
                <a:cubicBezTo>
                  <a:pt x="1340" y="81"/>
                  <a:pt x="1409" y="70"/>
                  <a:pt x="1431" y="63"/>
                </a:cubicBezTo>
                <a:cubicBezTo>
                  <a:pt x="1584" y="72"/>
                  <a:pt x="1553" y="71"/>
                  <a:pt x="1678" y="121"/>
                </a:cubicBezTo>
                <a:cubicBezTo>
                  <a:pt x="1701" y="130"/>
                  <a:pt x="1722" y="143"/>
                  <a:pt x="1744" y="154"/>
                </a:cubicBezTo>
                <a:cubicBezTo>
                  <a:pt x="1755" y="159"/>
                  <a:pt x="1777" y="170"/>
                  <a:pt x="1777" y="170"/>
                </a:cubicBezTo>
                <a:cubicBezTo>
                  <a:pt x="1833" y="226"/>
                  <a:pt x="1894" y="272"/>
                  <a:pt x="1942" y="335"/>
                </a:cubicBezTo>
                <a:cubicBezTo>
                  <a:pt x="1998" y="505"/>
                  <a:pt x="2007" y="686"/>
                  <a:pt x="2040" y="861"/>
                </a:cubicBezTo>
                <a:cubicBezTo>
                  <a:pt x="2060" y="969"/>
                  <a:pt x="2106" y="1080"/>
                  <a:pt x="2106" y="1190"/>
                </a:cubicBezTo>
                <a:lnTo>
                  <a:pt x="66" y="1199"/>
                </a:lnTo>
                <a:close/>
              </a:path>
            </a:pathLst>
          </a:custGeom>
          <a:solidFill>
            <a:srgbClr val="008000"/>
          </a:solidFill>
          <a:ln w="9525"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6" name="AutoShape 8"/>
          <p:cNvSpPr>
            <a:spLocks noChangeArrowheads="1"/>
          </p:cNvSpPr>
          <p:nvPr/>
        </p:nvSpPr>
        <p:spPr bwMode="auto">
          <a:xfrm rot="10800000">
            <a:off x="1828800" y="1295400"/>
            <a:ext cx="1676400" cy="11430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00CC66">
                  <a:gamma/>
                  <a:tint val="9020"/>
                  <a:invGamma/>
                </a:srgbClr>
              </a:gs>
              <a:gs pos="100000">
                <a:srgbClr val="00CC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7" name="Freeform 9"/>
          <p:cNvSpPr>
            <a:spLocks/>
          </p:cNvSpPr>
          <p:nvPr/>
        </p:nvSpPr>
        <p:spPr bwMode="auto">
          <a:xfrm>
            <a:off x="1176338" y="901700"/>
            <a:ext cx="887412" cy="874713"/>
          </a:xfrm>
          <a:custGeom>
            <a:avLst/>
            <a:gdLst>
              <a:gd name="T0" fmla="*/ 559 w 559"/>
              <a:gd name="T1" fmla="*/ 551 h 551"/>
              <a:gd name="T2" fmla="*/ 460 w 559"/>
              <a:gd name="T3" fmla="*/ 518 h 551"/>
              <a:gd name="T4" fmla="*/ 181 w 559"/>
              <a:gd name="T5" fmla="*/ 452 h 551"/>
              <a:gd name="T6" fmla="*/ 222 w 559"/>
              <a:gd name="T7" fmla="*/ 205 h 551"/>
              <a:gd name="T8" fmla="*/ 98 w 559"/>
              <a:gd name="T9" fmla="*/ 82 h 551"/>
              <a:gd name="T10" fmla="*/ 24 w 559"/>
              <a:gd name="T11" fmla="*/ 49 h 551"/>
              <a:gd name="T12" fmla="*/ 16 w 559"/>
              <a:gd name="T13" fmla="*/ 24 h 551"/>
              <a:gd name="T14" fmla="*/ 0 w 559"/>
              <a:gd name="T15" fmla="*/ 0 h 5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 h="551">
                <a:moveTo>
                  <a:pt x="559" y="551"/>
                </a:moveTo>
                <a:cubicBezTo>
                  <a:pt x="526" y="540"/>
                  <a:pt x="493" y="529"/>
                  <a:pt x="460" y="518"/>
                </a:cubicBezTo>
                <a:cubicBezTo>
                  <a:pt x="380" y="465"/>
                  <a:pt x="272" y="469"/>
                  <a:pt x="181" y="452"/>
                </a:cubicBezTo>
                <a:cubicBezTo>
                  <a:pt x="187" y="348"/>
                  <a:pt x="193" y="295"/>
                  <a:pt x="222" y="205"/>
                </a:cubicBezTo>
                <a:cubicBezTo>
                  <a:pt x="205" y="115"/>
                  <a:pt x="182" y="109"/>
                  <a:pt x="98" y="82"/>
                </a:cubicBezTo>
                <a:cubicBezTo>
                  <a:pt x="73" y="66"/>
                  <a:pt x="52" y="58"/>
                  <a:pt x="24" y="49"/>
                </a:cubicBezTo>
                <a:cubicBezTo>
                  <a:pt x="21" y="41"/>
                  <a:pt x="20" y="32"/>
                  <a:pt x="16" y="24"/>
                </a:cubicBezTo>
                <a:cubicBezTo>
                  <a:pt x="12" y="15"/>
                  <a:pt x="0" y="0"/>
                  <a:pt x="0"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8" name="Freeform 10"/>
          <p:cNvSpPr>
            <a:spLocks/>
          </p:cNvSpPr>
          <p:nvPr/>
        </p:nvSpPr>
        <p:spPr bwMode="auto">
          <a:xfrm>
            <a:off x="3265488" y="954088"/>
            <a:ext cx="796925" cy="887412"/>
          </a:xfrm>
          <a:custGeom>
            <a:avLst/>
            <a:gdLst>
              <a:gd name="T0" fmla="*/ 0 w 502"/>
              <a:gd name="T1" fmla="*/ 535 h 559"/>
              <a:gd name="T2" fmla="*/ 156 w 502"/>
              <a:gd name="T3" fmla="*/ 559 h 559"/>
              <a:gd name="T4" fmla="*/ 272 w 502"/>
              <a:gd name="T5" fmla="*/ 518 h 559"/>
              <a:gd name="T6" fmla="*/ 296 w 502"/>
              <a:gd name="T7" fmla="*/ 485 h 559"/>
              <a:gd name="T8" fmla="*/ 313 w 502"/>
              <a:gd name="T9" fmla="*/ 436 h 559"/>
              <a:gd name="T10" fmla="*/ 263 w 502"/>
              <a:gd name="T11" fmla="*/ 271 h 559"/>
              <a:gd name="T12" fmla="*/ 321 w 502"/>
              <a:gd name="T13" fmla="*/ 214 h 559"/>
              <a:gd name="T14" fmla="*/ 436 w 502"/>
              <a:gd name="T15" fmla="*/ 156 h 559"/>
              <a:gd name="T16" fmla="*/ 477 w 502"/>
              <a:gd name="T17" fmla="*/ 57 h 559"/>
              <a:gd name="T18" fmla="*/ 502 w 502"/>
              <a:gd name="T19" fmla="*/ 0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2" h="559">
                <a:moveTo>
                  <a:pt x="0" y="535"/>
                </a:moveTo>
                <a:cubicBezTo>
                  <a:pt x="52" y="543"/>
                  <a:pt x="104" y="549"/>
                  <a:pt x="156" y="559"/>
                </a:cubicBezTo>
                <a:cubicBezTo>
                  <a:pt x="207" y="552"/>
                  <a:pt x="231" y="546"/>
                  <a:pt x="272" y="518"/>
                </a:cubicBezTo>
                <a:cubicBezTo>
                  <a:pt x="280" y="507"/>
                  <a:pt x="290" y="497"/>
                  <a:pt x="296" y="485"/>
                </a:cubicBezTo>
                <a:cubicBezTo>
                  <a:pt x="304" y="470"/>
                  <a:pt x="313" y="436"/>
                  <a:pt x="313" y="436"/>
                </a:cubicBezTo>
                <a:cubicBezTo>
                  <a:pt x="305" y="380"/>
                  <a:pt x="283" y="326"/>
                  <a:pt x="263" y="271"/>
                </a:cubicBezTo>
                <a:cubicBezTo>
                  <a:pt x="276" y="236"/>
                  <a:pt x="286" y="231"/>
                  <a:pt x="321" y="214"/>
                </a:cubicBezTo>
                <a:cubicBezTo>
                  <a:pt x="353" y="182"/>
                  <a:pt x="393" y="170"/>
                  <a:pt x="436" y="156"/>
                </a:cubicBezTo>
                <a:cubicBezTo>
                  <a:pt x="460" y="133"/>
                  <a:pt x="471" y="89"/>
                  <a:pt x="477" y="57"/>
                </a:cubicBezTo>
                <a:cubicBezTo>
                  <a:pt x="487" y="2"/>
                  <a:pt x="471" y="15"/>
                  <a:pt x="502"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9" name="Line 11"/>
          <p:cNvSpPr>
            <a:spLocks noChangeShapeType="1"/>
          </p:cNvSpPr>
          <p:nvPr/>
        </p:nvSpPr>
        <p:spPr bwMode="auto">
          <a:xfrm>
            <a:off x="2133600" y="2438400"/>
            <a:ext cx="0" cy="457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0" name="Line 12"/>
          <p:cNvSpPr>
            <a:spLocks noChangeShapeType="1"/>
          </p:cNvSpPr>
          <p:nvPr/>
        </p:nvSpPr>
        <p:spPr bwMode="auto">
          <a:xfrm flipH="1">
            <a:off x="2743200" y="2438400"/>
            <a:ext cx="76200"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1" name="Freeform 13"/>
          <p:cNvSpPr>
            <a:spLocks/>
          </p:cNvSpPr>
          <p:nvPr/>
        </p:nvSpPr>
        <p:spPr bwMode="auto">
          <a:xfrm>
            <a:off x="5761038" y="666750"/>
            <a:ext cx="3235325" cy="1814513"/>
          </a:xfrm>
          <a:custGeom>
            <a:avLst/>
            <a:gdLst>
              <a:gd name="T0" fmla="*/ 0 w 2038"/>
              <a:gd name="T1" fmla="*/ 650 h 1143"/>
              <a:gd name="T2" fmla="*/ 33 w 2038"/>
              <a:gd name="T3" fmla="*/ 576 h 1143"/>
              <a:gd name="T4" fmla="*/ 66 w 2038"/>
              <a:gd name="T5" fmla="*/ 502 h 1143"/>
              <a:gd name="T6" fmla="*/ 99 w 2038"/>
              <a:gd name="T7" fmla="*/ 428 h 1143"/>
              <a:gd name="T8" fmla="*/ 189 w 2038"/>
              <a:gd name="T9" fmla="*/ 263 h 1143"/>
              <a:gd name="T10" fmla="*/ 312 w 2038"/>
              <a:gd name="T11" fmla="*/ 205 h 1143"/>
              <a:gd name="T12" fmla="*/ 370 w 2038"/>
              <a:gd name="T13" fmla="*/ 214 h 1143"/>
              <a:gd name="T14" fmla="*/ 419 w 2038"/>
              <a:gd name="T15" fmla="*/ 230 h 1143"/>
              <a:gd name="T16" fmla="*/ 502 w 2038"/>
              <a:gd name="T17" fmla="*/ 197 h 1143"/>
              <a:gd name="T18" fmla="*/ 642 w 2038"/>
              <a:gd name="T19" fmla="*/ 74 h 1143"/>
              <a:gd name="T20" fmla="*/ 765 w 2038"/>
              <a:gd name="T21" fmla="*/ 82 h 1143"/>
              <a:gd name="T22" fmla="*/ 831 w 2038"/>
              <a:gd name="T23" fmla="*/ 115 h 1143"/>
              <a:gd name="T24" fmla="*/ 963 w 2038"/>
              <a:gd name="T25" fmla="*/ 16 h 1143"/>
              <a:gd name="T26" fmla="*/ 1012 w 2038"/>
              <a:gd name="T27" fmla="*/ 0 h 1143"/>
              <a:gd name="T28" fmla="*/ 1144 w 2038"/>
              <a:gd name="T29" fmla="*/ 16 h 1143"/>
              <a:gd name="T30" fmla="*/ 1218 w 2038"/>
              <a:gd name="T31" fmla="*/ 57 h 1143"/>
              <a:gd name="T32" fmla="*/ 1374 w 2038"/>
              <a:gd name="T33" fmla="*/ 33 h 1143"/>
              <a:gd name="T34" fmla="*/ 1497 w 2038"/>
              <a:gd name="T35" fmla="*/ 49 h 1143"/>
              <a:gd name="T36" fmla="*/ 1547 w 2038"/>
              <a:gd name="T37" fmla="*/ 65 h 1143"/>
              <a:gd name="T38" fmla="*/ 1571 w 2038"/>
              <a:gd name="T39" fmla="*/ 115 h 1143"/>
              <a:gd name="T40" fmla="*/ 1613 w 2038"/>
              <a:gd name="T41" fmla="*/ 255 h 1143"/>
              <a:gd name="T42" fmla="*/ 1637 w 2038"/>
              <a:gd name="T43" fmla="*/ 271 h 1143"/>
              <a:gd name="T44" fmla="*/ 1868 w 2038"/>
              <a:gd name="T45" fmla="*/ 271 h 1143"/>
              <a:gd name="T46" fmla="*/ 1901 w 2038"/>
              <a:gd name="T47" fmla="*/ 304 h 1143"/>
              <a:gd name="T48" fmla="*/ 1942 w 2038"/>
              <a:gd name="T49" fmla="*/ 576 h 1143"/>
              <a:gd name="T50" fmla="*/ 2016 w 2038"/>
              <a:gd name="T51" fmla="*/ 897 h 1143"/>
              <a:gd name="T52" fmla="*/ 2032 w 2038"/>
              <a:gd name="T53" fmla="*/ 1143 h 1143"/>
              <a:gd name="T54" fmla="*/ 67 w 2038"/>
              <a:gd name="T55" fmla="*/ 1116 h 1143"/>
              <a:gd name="T56" fmla="*/ 0 w 2038"/>
              <a:gd name="T57" fmla="*/ 650 h 1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38" h="1143">
                <a:moveTo>
                  <a:pt x="0" y="650"/>
                </a:moveTo>
                <a:cubicBezTo>
                  <a:pt x="19" y="591"/>
                  <a:pt x="6" y="614"/>
                  <a:pt x="33" y="576"/>
                </a:cubicBezTo>
                <a:cubicBezTo>
                  <a:pt x="52" y="517"/>
                  <a:pt x="39" y="540"/>
                  <a:pt x="66" y="502"/>
                </a:cubicBezTo>
                <a:cubicBezTo>
                  <a:pt x="85" y="443"/>
                  <a:pt x="72" y="466"/>
                  <a:pt x="99" y="428"/>
                </a:cubicBezTo>
                <a:cubicBezTo>
                  <a:pt x="116" y="374"/>
                  <a:pt x="148" y="304"/>
                  <a:pt x="189" y="263"/>
                </a:cubicBezTo>
                <a:cubicBezTo>
                  <a:pt x="222" y="230"/>
                  <a:pt x="270" y="221"/>
                  <a:pt x="312" y="205"/>
                </a:cubicBezTo>
                <a:cubicBezTo>
                  <a:pt x="331" y="208"/>
                  <a:pt x="351" y="210"/>
                  <a:pt x="370" y="214"/>
                </a:cubicBezTo>
                <a:cubicBezTo>
                  <a:pt x="387" y="218"/>
                  <a:pt x="419" y="230"/>
                  <a:pt x="419" y="230"/>
                </a:cubicBezTo>
                <a:cubicBezTo>
                  <a:pt x="450" y="223"/>
                  <a:pt x="477" y="218"/>
                  <a:pt x="502" y="197"/>
                </a:cubicBezTo>
                <a:cubicBezTo>
                  <a:pt x="552" y="155"/>
                  <a:pt x="575" y="90"/>
                  <a:pt x="642" y="74"/>
                </a:cubicBezTo>
                <a:cubicBezTo>
                  <a:pt x="683" y="77"/>
                  <a:pt x="724" y="78"/>
                  <a:pt x="765" y="82"/>
                </a:cubicBezTo>
                <a:cubicBezTo>
                  <a:pt x="793" y="85"/>
                  <a:pt x="805" y="107"/>
                  <a:pt x="831" y="115"/>
                </a:cubicBezTo>
                <a:cubicBezTo>
                  <a:pt x="869" y="89"/>
                  <a:pt x="921" y="30"/>
                  <a:pt x="963" y="16"/>
                </a:cubicBezTo>
                <a:cubicBezTo>
                  <a:pt x="979" y="11"/>
                  <a:pt x="1012" y="0"/>
                  <a:pt x="1012" y="0"/>
                </a:cubicBezTo>
                <a:cubicBezTo>
                  <a:pt x="1033" y="2"/>
                  <a:pt x="1109" y="3"/>
                  <a:pt x="1144" y="16"/>
                </a:cubicBezTo>
                <a:cubicBezTo>
                  <a:pt x="1174" y="28"/>
                  <a:pt x="1188" y="47"/>
                  <a:pt x="1218" y="57"/>
                </a:cubicBezTo>
                <a:cubicBezTo>
                  <a:pt x="1273" y="51"/>
                  <a:pt x="1320" y="40"/>
                  <a:pt x="1374" y="33"/>
                </a:cubicBezTo>
                <a:cubicBezTo>
                  <a:pt x="1437" y="39"/>
                  <a:pt x="1449" y="35"/>
                  <a:pt x="1497" y="49"/>
                </a:cubicBezTo>
                <a:cubicBezTo>
                  <a:pt x="1514" y="54"/>
                  <a:pt x="1547" y="65"/>
                  <a:pt x="1547" y="65"/>
                </a:cubicBezTo>
                <a:cubicBezTo>
                  <a:pt x="1572" y="144"/>
                  <a:pt x="1534" y="33"/>
                  <a:pt x="1571" y="115"/>
                </a:cubicBezTo>
                <a:cubicBezTo>
                  <a:pt x="1582" y="139"/>
                  <a:pt x="1600" y="239"/>
                  <a:pt x="1613" y="255"/>
                </a:cubicBezTo>
                <a:cubicBezTo>
                  <a:pt x="1619" y="262"/>
                  <a:pt x="1629" y="266"/>
                  <a:pt x="1637" y="271"/>
                </a:cubicBezTo>
                <a:cubicBezTo>
                  <a:pt x="1717" y="265"/>
                  <a:pt x="1791" y="246"/>
                  <a:pt x="1868" y="271"/>
                </a:cubicBezTo>
                <a:cubicBezTo>
                  <a:pt x="1879" y="282"/>
                  <a:pt x="1897" y="289"/>
                  <a:pt x="1901" y="304"/>
                </a:cubicBezTo>
                <a:cubicBezTo>
                  <a:pt x="1925" y="389"/>
                  <a:pt x="1930" y="489"/>
                  <a:pt x="1942" y="576"/>
                </a:cubicBezTo>
                <a:cubicBezTo>
                  <a:pt x="1957" y="687"/>
                  <a:pt x="1991" y="788"/>
                  <a:pt x="2016" y="897"/>
                </a:cubicBezTo>
                <a:cubicBezTo>
                  <a:pt x="2038" y="993"/>
                  <a:pt x="2032" y="1044"/>
                  <a:pt x="2032" y="1143"/>
                </a:cubicBezTo>
                <a:lnTo>
                  <a:pt x="67" y="1116"/>
                </a:lnTo>
                <a:lnTo>
                  <a:pt x="0" y="650"/>
                </a:lnTo>
                <a:close/>
              </a:path>
            </a:pathLst>
          </a:cu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2" name="Rectangle 14"/>
          <p:cNvSpPr>
            <a:spLocks noChangeArrowheads="1"/>
          </p:cNvSpPr>
          <p:nvPr/>
        </p:nvSpPr>
        <p:spPr bwMode="auto">
          <a:xfrm>
            <a:off x="7162800" y="2133600"/>
            <a:ext cx="838200" cy="11430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3" name="Line 15"/>
          <p:cNvSpPr>
            <a:spLocks noChangeShapeType="1"/>
          </p:cNvSpPr>
          <p:nvPr/>
        </p:nvSpPr>
        <p:spPr bwMode="auto">
          <a:xfrm>
            <a:off x="7391400" y="3276600"/>
            <a:ext cx="152400" cy="838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4" name="Line 16"/>
          <p:cNvSpPr>
            <a:spLocks noChangeShapeType="1"/>
          </p:cNvSpPr>
          <p:nvPr/>
        </p:nvSpPr>
        <p:spPr bwMode="auto">
          <a:xfrm>
            <a:off x="7696200" y="3276600"/>
            <a:ext cx="22860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5" name="Line 17"/>
          <p:cNvSpPr>
            <a:spLocks noChangeShapeType="1"/>
          </p:cNvSpPr>
          <p:nvPr/>
        </p:nvSpPr>
        <p:spPr bwMode="auto">
          <a:xfrm flipV="1">
            <a:off x="8001000" y="2133600"/>
            <a:ext cx="457200" cy="6096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6" name="Line 18"/>
          <p:cNvSpPr>
            <a:spLocks noChangeShapeType="1"/>
          </p:cNvSpPr>
          <p:nvPr/>
        </p:nvSpPr>
        <p:spPr bwMode="auto">
          <a:xfrm flipH="1" flipV="1">
            <a:off x="7010400" y="2133600"/>
            <a:ext cx="152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7187" name="Picture 19">
            <a:hlinkClick r:id="" action="ppaction://media"/>
          </p:cNvPr>
          <p:cNvPicPr>
            <a:picLocks noRot="1" noChangeAspect="1" noChangeArrowheads="1"/>
          </p:cNvPicPr>
          <p:nvPr>
            <a:wavAudioFile r:embed="rId1" name="trapazoid"/>
          </p:nvPr>
        </p:nvPicPr>
        <p:blipFill>
          <a:blip r:embed="rId4">
            <a:extLst>
              <a:ext uri="{28A0092B-C50C-407E-A947-70E740481C1C}">
                <a14:useLocalDpi xmlns:a14="http://schemas.microsoft.com/office/drawing/2010/main" val="0"/>
              </a:ext>
            </a:extLst>
          </a:blip>
          <a:srcRect/>
          <a:stretch>
            <a:fillRect/>
          </a:stretch>
        </p:blipFill>
        <p:spPr bwMode="auto">
          <a:xfrm>
            <a:off x="8458200" y="50292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22000" fill="hold"/>
                                        <p:tgtEl>
                                          <p:spTgt spid="718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7187"/>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100000">
              <a:srgbClr val="FFFF99"/>
            </a:gs>
          </a:gsLst>
          <a:lin ang="5400000" scaled="1"/>
        </a:gradFill>
        <a:effectLst/>
      </p:bgPr>
    </p:bg>
    <p:spTree>
      <p:nvGrpSpPr>
        <p:cNvPr id="1" name=""/>
        <p:cNvGrpSpPr/>
        <p:nvPr/>
      </p:nvGrpSpPr>
      <p:grpSpPr>
        <a:xfrm>
          <a:off x="0" y="0"/>
          <a:ext cx="0" cy="0"/>
          <a:chOff x="0" y="0"/>
          <a:chExt cx="0" cy="0"/>
        </a:xfrm>
      </p:grpSpPr>
      <p:sp>
        <p:nvSpPr>
          <p:cNvPr id="17410" name="AutoShape 2">
            <a:hlinkClick r:id="" action="ppaction://hlinkshowjump?jump=previousslide" highlightClick="1"/>
          </p:cNvPr>
          <p:cNvSpPr>
            <a:spLocks noChangeArrowheads="1"/>
          </p:cNvSpPr>
          <p:nvPr/>
        </p:nvSpPr>
        <p:spPr bwMode="auto">
          <a:xfrm>
            <a:off x="8458200" y="5791200"/>
            <a:ext cx="228600" cy="838200"/>
          </a:xfrm>
          <a:prstGeom prst="actionButtonBackPrevious">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AutoShape 3">
            <a:hlinkClick r:id="" action="ppaction://hlinkshowjump?jump=nextslide" highlightClick="1"/>
          </p:cNvPr>
          <p:cNvSpPr>
            <a:spLocks noChangeArrowheads="1"/>
          </p:cNvSpPr>
          <p:nvPr/>
        </p:nvSpPr>
        <p:spPr bwMode="auto">
          <a:xfrm>
            <a:off x="8763000" y="5791200"/>
            <a:ext cx="228600" cy="838200"/>
          </a:xfrm>
          <a:prstGeom prst="actionButtonForwardNext">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7412" name="Text Box 4"/>
          <p:cNvSpPr txBox="1">
            <a:spLocks noChangeArrowheads="1"/>
          </p:cNvSpPr>
          <p:nvPr/>
        </p:nvSpPr>
        <p:spPr bwMode="auto">
          <a:xfrm>
            <a:off x="152400" y="5562600"/>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17413" name="Text Box 5"/>
          <p:cNvSpPr txBox="1">
            <a:spLocks noChangeArrowheads="1"/>
          </p:cNvSpPr>
          <p:nvPr/>
        </p:nvSpPr>
        <p:spPr bwMode="auto">
          <a:xfrm>
            <a:off x="152400" y="5118100"/>
            <a:ext cx="81534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He started walking with his head down and before he knew it he ran right into someone.  “Ouch!” shouted the lady.  “I’m so sorry I wasn’t paying attention.” Roofus replied.  “Wow you have eight sides! I’ve never seen so many!” he said with wonder. “Well I haven’t known many rectangles that pay attention” she smiled, “I’m Nancy, an octagon.  Who are you?”  Roofus told her his name and about his problem.  She offered to help.    </a:t>
            </a:r>
          </a:p>
        </p:txBody>
      </p:sp>
      <p:sp>
        <p:nvSpPr>
          <p:cNvPr id="17414" name="AutoShape 6"/>
          <p:cNvSpPr>
            <a:spLocks noChangeArrowheads="1"/>
          </p:cNvSpPr>
          <p:nvPr/>
        </p:nvSpPr>
        <p:spPr bwMode="auto">
          <a:xfrm rot="795709">
            <a:off x="2286000" y="1676400"/>
            <a:ext cx="1752600" cy="1600200"/>
          </a:xfrm>
          <a:prstGeom prst="octagon">
            <a:avLst>
              <a:gd name="adj" fmla="val 28472"/>
            </a:avLst>
          </a:prstGeom>
          <a:solidFill>
            <a:srgbClr val="FF99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5" name="Rectangle 7"/>
          <p:cNvSpPr>
            <a:spLocks noChangeArrowheads="1"/>
          </p:cNvSpPr>
          <p:nvPr/>
        </p:nvSpPr>
        <p:spPr bwMode="auto">
          <a:xfrm rot="-2211134">
            <a:off x="4343400" y="1371600"/>
            <a:ext cx="1143000" cy="2057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6" name="AutoShape 8"/>
          <p:cNvSpPr>
            <a:spLocks noChangeArrowheads="1"/>
          </p:cNvSpPr>
          <p:nvPr/>
        </p:nvSpPr>
        <p:spPr bwMode="auto">
          <a:xfrm>
            <a:off x="2438400" y="1143000"/>
            <a:ext cx="381000" cy="304800"/>
          </a:xfrm>
          <a:prstGeom prst="irregularSeal1">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7" name="AutoShape 9"/>
          <p:cNvSpPr>
            <a:spLocks noChangeArrowheads="1"/>
          </p:cNvSpPr>
          <p:nvPr/>
        </p:nvSpPr>
        <p:spPr bwMode="auto">
          <a:xfrm rot="1350590">
            <a:off x="4800600" y="685800"/>
            <a:ext cx="304800" cy="381000"/>
          </a:xfrm>
          <a:prstGeom prst="star4">
            <a:avLst>
              <a:gd name="adj" fmla="val 12500"/>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8" name="Line 10"/>
          <p:cNvSpPr>
            <a:spLocks noChangeShapeType="1"/>
          </p:cNvSpPr>
          <p:nvPr/>
        </p:nvSpPr>
        <p:spPr bwMode="auto">
          <a:xfrm flipH="1">
            <a:off x="2209800" y="3200400"/>
            <a:ext cx="4572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9" name="Line 11"/>
          <p:cNvSpPr>
            <a:spLocks noChangeShapeType="1"/>
          </p:cNvSpPr>
          <p:nvPr/>
        </p:nvSpPr>
        <p:spPr bwMode="auto">
          <a:xfrm>
            <a:off x="3048000" y="3276600"/>
            <a:ext cx="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0" name="Line 12"/>
          <p:cNvSpPr>
            <a:spLocks noChangeShapeType="1"/>
          </p:cNvSpPr>
          <p:nvPr/>
        </p:nvSpPr>
        <p:spPr bwMode="auto">
          <a:xfrm flipH="1">
            <a:off x="5181600" y="3352800"/>
            <a:ext cx="152400" cy="1371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1" name="Line 13"/>
          <p:cNvSpPr>
            <a:spLocks noChangeShapeType="1"/>
          </p:cNvSpPr>
          <p:nvPr/>
        </p:nvSpPr>
        <p:spPr bwMode="auto">
          <a:xfrm>
            <a:off x="5334000" y="3276600"/>
            <a:ext cx="152400" cy="1524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2" name="Line 14"/>
          <p:cNvSpPr>
            <a:spLocks noChangeShapeType="1"/>
          </p:cNvSpPr>
          <p:nvPr/>
        </p:nvSpPr>
        <p:spPr bwMode="auto">
          <a:xfrm flipH="1">
            <a:off x="4038600" y="2667000"/>
            <a:ext cx="381000" cy="762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3" name="Line 15"/>
          <p:cNvSpPr>
            <a:spLocks noChangeShapeType="1"/>
          </p:cNvSpPr>
          <p:nvPr/>
        </p:nvSpPr>
        <p:spPr bwMode="auto">
          <a:xfrm>
            <a:off x="4419600" y="2667000"/>
            <a:ext cx="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4" name="Line 16"/>
          <p:cNvSpPr>
            <a:spLocks noChangeShapeType="1"/>
          </p:cNvSpPr>
          <p:nvPr/>
        </p:nvSpPr>
        <p:spPr bwMode="auto">
          <a:xfrm flipH="1" flipV="1">
            <a:off x="2209800" y="1371600"/>
            <a:ext cx="15240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5" name="Line 17"/>
          <p:cNvSpPr>
            <a:spLocks noChangeShapeType="1"/>
          </p:cNvSpPr>
          <p:nvPr/>
        </p:nvSpPr>
        <p:spPr bwMode="auto">
          <a:xfrm>
            <a:off x="2209800" y="1371600"/>
            <a:ext cx="6858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6" name="Line 18"/>
          <p:cNvSpPr>
            <a:spLocks noChangeShapeType="1"/>
          </p:cNvSpPr>
          <p:nvPr/>
        </p:nvSpPr>
        <p:spPr bwMode="auto">
          <a:xfrm flipH="1">
            <a:off x="3886200" y="2514600"/>
            <a:ext cx="1524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7427" name="Picture 19">
            <a:hlinkClick r:id="" action="ppaction://media"/>
          </p:cNvPr>
          <p:cNvPicPr>
            <a:picLocks noRot="1" noChangeAspect="1" noChangeArrowheads="1"/>
          </p:cNvPicPr>
          <p:nvPr>
            <a:wavAudioFile r:embed="rId1" name="~PP1491.WAV"/>
          </p:nvPr>
        </p:nvPicPr>
        <p:blipFill>
          <a:blip r:embed="rId4">
            <a:extLst>
              <a:ext uri="{28A0092B-C50C-407E-A947-70E740481C1C}">
                <a14:useLocalDpi xmlns:a14="http://schemas.microsoft.com/office/drawing/2010/main" val="0"/>
              </a:ext>
            </a:extLst>
          </a:blip>
          <a:srcRect/>
          <a:stretch>
            <a:fillRect/>
          </a:stretch>
        </p:blipFill>
        <p:spPr bwMode="auto">
          <a:xfrm>
            <a:off x="8458200" y="41910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31000" fill="hold"/>
                                        <p:tgtEl>
                                          <p:spTgt spid="1742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17427"/>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2B2B2"/>
        </a:solidFill>
        <a:effectLst/>
      </p:bgPr>
    </p:bg>
    <p:spTree>
      <p:nvGrpSpPr>
        <p:cNvPr id="1" name=""/>
        <p:cNvGrpSpPr/>
        <p:nvPr/>
      </p:nvGrpSpPr>
      <p:grpSpPr>
        <a:xfrm>
          <a:off x="0" y="0"/>
          <a:ext cx="0" cy="0"/>
          <a:chOff x="0" y="0"/>
          <a:chExt cx="0" cy="0"/>
        </a:xfrm>
      </p:grpSpPr>
      <p:sp>
        <p:nvSpPr>
          <p:cNvPr id="8194" name="AutoShape 2">
            <a:hlinkClick r:id="" action="ppaction://hlinkshowjump?jump=previousslide" highlightClick="1"/>
          </p:cNvPr>
          <p:cNvSpPr>
            <a:spLocks noChangeArrowheads="1"/>
          </p:cNvSpPr>
          <p:nvPr/>
        </p:nvSpPr>
        <p:spPr bwMode="auto">
          <a:xfrm>
            <a:off x="8458200" y="5791200"/>
            <a:ext cx="228600" cy="838200"/>
          </a:xfrm>
          <a:prstGeom prst="actionButtonBackPrevious">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 name="AutoShape 3">
            <a:hlinkClick r:id="" action="ppaction://hlinkshowjump?jump=nextslide" highlightClick="1"/>
          </p:cNvPr>
          <p:cNvSpPr>
            <a:spLocks noChangeArrowheads="1"/>
          </p:cNvSpPr>
          <p:nvPr/>
        </p:nvSpPr>
        <p:spPr bwMode="auto">
          <a:xfrm>
            <a:off x="8763000" y="5791200"/>
            <a:ext cx="228600" cy="838200"/>
          </a:xfrm>
          <a:prstGeom prst="actionButtonForwardNext">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8196" name="Text Box 4"/>
          <p:cNvSpPr txBox="1">
            <a:spLocks noChangeArrowheads="1"/>
          </p:cNvSpPr>
          <p:nvPr/>
        </p:nvSpPr>
        <p:spPr bwMode="auto">
          <a:xfrm>
            <a:off x="152400" y="5867400"/>
            <a:ext cx="83058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Nancy took Roofus up a big hill.  She said he was going to meet the great and wise circle.  Certainly he would be able to help Roofus become a rhombus again.    </a:t>
            </a:r>
          </a:p>
        </p:txBody>
      </p:sp>
      <p:pic>
        <p:nvPicPr>
          <p:cNvPr id="8197" name="Picture 5" descr="slop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52400"/>
            <a:ext cx="8229600" cy="573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6"/>
          <p:cNvSpPr>
            <a:spLocks noChangeArrowheads="1"/>
          </p:cNvSpPr>
          <p:nvPr/>
        </p:nvSpPr>
        <p:spPr bwMode="auto">
          <a:xfrm>
            <a:off x="1524000" y="2971800"/>
            <a:ext cx="381000" cy="38100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AutoShape 7"/>
          <p:cNvSpPr>
            <a:spLocks noChangeArrowheads="1"/>
          </p:cNvSpPr>
          <p:nvPr/>
        </p:nvSpPr>
        <p:spPr bwMode="auto">
          <a:xfrm>
            <a:off x="2209800" y="2895600"/>
            <a:ext cx="381000" cy="381000"/>
          </a:xfrm>
          <a:prstGeom prst="octagon">
            <a:avLst>
              <a:gd name="adj" fmla="val 29287"/>
            </a:avLst>
          </a:prstGeom>
          <a:solidFill>
            <a:srgbClr val="FF9A0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0" name="Line 8"/>
          <p:cNvSpPr>
            <a:spLocks noChangeShapeType="1"/>
          </p:cNvSpPr>
          <p:nvPr/>
        </p:nvSpPr>
        <p:spPr bwMode="auto">
          <a:xfrm flipH="1">
            <a:off x="1600200" y="3352800"/>
            <a:ext cx="762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1" name="Line 9"/>
          <p:cNvSpPr>
            <a:spLocks noChangeShapeType="1"/>
          </p:cNvSpPr>
          <p:nvPr/>
        </p:nvSpPr>
        <p:spPr bwMode="auto">
          <a:xfrm>
            <a:off x="1676400" y="3352800"/>
            <a:ext cx="762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4" name="Line 12"/>
          <p:cNvSpPr>
            <a:spLocks noChangeShapeType="1"/>
          </p:cNvSpPr>
          <p:nvPr/>
        </p:nvSpPr>
        <p:spPr bwMode="auto">
          <a:xfrm flipH="1">
            <a:off x="2286000" y="3276600"/>
            <a:ext cx="1524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5" name="Line 13"/>
          <p:cNvSpPr>
            <a:spLocks noChangeShapeType="1"/>
          </p:cNvSpPr>
          <p:nvPr/>
        </p:nvSpPr>
        <p:spPr bwMode="auto">
          <a:xfrm>
            <a:off x="2438400" y="3276600"/>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6" name="Line 14"/>
          <p:cNvSpPr>
            <a:spLocks noChangeShapeType="1"/>
          </p:cNvSpPr>
          <p:nvPr/>
        </p:nvSpPr>
        <p:spPr bwMode="auto">
          <a:xfrm>
            <a:off x="1676400" y="3200400"/>
            <a:ext cx="2286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8" name="Line 16"/>
          <p:cNvSpPr>
            <a:spLocks noChangeShapeType="1"/>
          </p:cNvSpPr>
          <p:nvPr/>
        </p:nvSpPr>
        <p:spPr bwMode="auto">
          <a:xfrm>
            <a:off x="2514600" y="31242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9" name="Line 17"/>
          <p:cNvSpPr>
            <a:spLocks noChangeShapeType="1"/>
          </p:cNvSpPr>
          <p:nvPr/>
        </p:nvSpPr>
        <p:spPr bwMode="auto">
          <a:xfrm>
            <a:off x="1905000" y="3200400"/>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0" name="Line 18"/>
          <p:cNvSpPr>
            <a:spLocks noChangeShapeType="1"/>
          </p:cNvSpPr>
          <p:nvPr/>
        </p:nvSpPr>
        <p:spPr bwMode="auto">
          <a:xfrm>
            <a:off x="2590800" y="3048000"/>
            <a:ext cx="1524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8211" name="Picture 19">
            <a:hlinkClick r:id="" action="ppaction://media"/>
          </p:cNvPr>
          <p:cNvPicPr>
            <a:picLocks noRot="1" noChangeAspect="1" noChangeArrowheads="1"/>
          </p:cNvPicPr>
          <p:nvPr>
            <a:wavAudioFile r:embed="rId1" name="up a hill"/>
          </p:nvPr>
        </p:nvPicPr>
        <p:blipFill>
          <a:blip r:embed="rId5">
            <a:extLst>
              <a:ext uri="{28A0092B-C50C-407E-A947-70E740481C1C}">
                <a14:useLocalDpi xmlns:a14="http://schemas.microsoft.com/office/drawing/2010/main" val="0"/>
              </a:ext>
            </a:extLst>
          </a:blip>
          <a:srcRect/>
          <a:stretch>
            <a:fillRect/>
          </a:stretch>
        </p:blipFill>
        <p:spPr bwMode="auto">
          <a:xfrm>
            <a:off x="8610600" y="47244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1000" fill="hold"/>
                                        <p:tgtEl>
                                          <p:spTgt spid="821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8211"/>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chemeClr val="bg2"/>
            </a:gs>
          </a:gsLst>
          <a:lin ang="5400000" scaled="1"/>
        </a:gradFill>
        <a:effectLst/>
      </p:bgPr>
    </p:bg>
    <p:spTree>
      <p:nvGrpSpPr>
        <p:cNvPr id="1" name=""/>
        <p:cNvGrpSpPr/>
        <p:nvPr/>
      </p:nvGrpSpPr>
      <p:grpSpPr>
        <a:xfrm>
          <a:off x="0" y="0"/>
          <a:ext cx="0" cy="0"/>
          <a:chOff x="0" y="0"/>
          <a:chExt cx="0" cy="0"/>
        </a:xfrm>
      </p:grpSpPr>
      <p:sp>
        <p:nvSpPr>
          <p:cNvPr id="9218" name="AutoShape 2">
            <a:hlinkClick r:id="" action="ppaction://hlinkshowjump?jump=previousslide" highlightClick="1"/>
          </p:cNvPr>
          <p:cNvSpPr>
            <a:spLocks noChangeArrowheads="1"/>
          </p:cNvSpPr>
          <p:nvPr/>
        </p:nvSpPr>
        <p:spPr bwMode="auto">
          <a:xfrm>
            <a:off x="8458200" y="5791200"/>
            <a:ext cx="228600" cy="838200"/>
          </a:xfrm>
          <a:prstGeom prst="actionButtonBackPrevious">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AutoShape 3">
            <a:hlinkClick r:id="" action="ppaction://hlinkshowjump?jump=nextslide" highlightClick="1"/>
          </p:cNvPr>
          <p:cNvSpPr>
            <a:spLocks noChangeArrowheads="1"/>
          </p:cNvSpPr>
          <p:nvPr/>
        </p:nvSpPr>
        <p:spPr bwMode="auto">
          <a:xfrm>
            <a:off x="8763000" y="5791200"/>
            <a:ext cx="228600" cy="838200"/>
          </a:xfrm>
          <a:prstGeom prst="actionButtonForwardNext">
            <a:avLst/>
          </a:prstGeom>
          <a:gradFill rotWithShape="1">
            <a:gsLst>
              <a:gs pos="0">
                <a:srgbClr val="006699"/>
              </a:gs>
              <a:gs pos="50000">
                <a:srgbClr val="006699">
                  <a:gamma/>
                  <a:tint val="0"/>
                  <a:invGamma/>
                </a:srgbClr>
              </a:gs>
              <a:gs pos="100000">
                <a:srgbClr val="0066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9220" name="Text Box 4"/>
          <p:cNvSpPr txBox="1">
            <a:spLocks noChangeArrowheads="1"/>
          </p:cNvSpPr>
          <p:nvPr/>
        </p:nvSpPr>
        <p:spPr bwMode="auto">
          <a:xfrm>
            <a:off x="152400" y="5562600"/>
            <a:ext cx="8229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When they got to the top Roofus looked down and saw all of his friends playing. It made him sad and he began to cry.  “Don’t be sad little one” a big voice said “I am the great and wise circle and I am going to help you.”  “Please Mr. Circle I need to be a rhombus again” Roofus pleaded.  </a:t>
            </a:r>
          </a:p>
        </p:txBody>
      </p:sp>
      <p:pic>
        <p:nvPicPr>
          <p:cNvPr id="9221" name="Picture 5" descr="overloo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28600"/>
            <a:ext cx="8458200" cy="5257800"/>
          </a:xfrm>
          <a:prstGeom prst="rect">
            <a:avLst/>
          </a:prstGeom>
          <a:noFill/>
          <a:extLst>
            <a:ext uri="{909E8E84-426E-40DD-AFC4-6F175D3DCCD1}">
              <a14:hiddenFill xmlns:a14="http://schemas.microsoft.com/office/drawing/2010/main">
                <a:solidFill>
                  <a:srgbClr val="FFFFFF"/>
                </a:solidFill>
              </a14:hiddenFill>
            </a:ext>
          </a:extLst>
        </p:spPr>
      </p:pic>
      <p:sp>
        <p:nvSpPr>
          <p:cNvPr id="9222" name="Rectangle 6"/>
          <p:cNvSpPr>
            <a:spLocks noChangeArrowheads="1"/>
          </p:cNvSpPr>
          <p:nvPr/>
        </p:nvSpPr>
        <p:spPr bwMode="auto">
          <a:xfrm>
            <a:off x="3276600" y="3048000"/>
            <a:ext cx="1066800" cy="13716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AutoShape 7"/>
          <p:cNvSpPr>
            <a:spLocks noChangeArrowheads="1"/>
          </p:cNvSpPr>
          <p:nvPr/>
        </p:nvSpPr>
        <p:spPr bwMode="auto">
          <a:xfrm>
            <a:off x="1752600" y="2362200"/>
            <a:ext cx="228600" cy="228600"/>
          </a:xfrm>
          <a:prstGeom prst="parallelogram">
            <a:avLst>
              <a:gd name="adj" fmla="val 25000"/>
            </a:avLst>
          </a:prstGeom>
          <a:solidFill>
            <a:srgbClr val="CC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AutoShape 8"/>
          <p:cNvSpPr>
            <a:spLocks noChangeArrowheads="1"/>
          </p:cNvSpPr>
          <p:nvPr/>
        </p:nvSpPr>
        <p:spPr bwMode="auto">
          <a:xfrm flipV="1">
            <a:off x="1676400" y="1981200"/>
            <a:ext cx="381000" cy="152400"/>
          </a:xfrm>
          <a:prstGeom prst="parallelogram">
            <a:avLst>
              <a:gd name="adj" fmla="val 6473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5" name="AutoShape 9"/>
          <p:cNvSpPr>
            <a:spLocks noChangeArrowheads="1"/>
          </p:cNvSpPr>
          <p:nvPr/>
        </p:nvSpPr>
        <p:spPr bwMode="auto">
          <a:xfrm>
            <a:off x="1295400" y="1905000"/>
            <a:ext cx="304800" cy="228600"/>
          </a:xfrm>
          <a:prstGeom prst="parallelogram">
            <a:avLst>
              <a:gd name="adj" fmla="val 32278"/>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6" name="AutoShape 10"/>
          <p:cNvSpPr>
            <a:spLocks noChangeArrowheads="1"/>
          </p:cNvSpPr>
          <p:nvPr/>
        </p:nvSpPr>
        <p:spPr bwMode="auto">
          <a:xfrm rot="4824412">
            <a:off x="1371600" y="2286000"/>
            <a:ext cx="304800" cy="228600"/>
          </a:xfrm>
          <a:prstGeom prst="parallelogram">
            <a:avLst>
              <a:gd name="adj" fmla="val 33333"/>
            </a:avLst>
          </a:prstGeom>
          <a:solidFill>
            <a:srgbClr val="00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7" name="Freeform 11"/>
          <p:cNvSpPr>
            <a:spLocks/>
          </p:cNvSpPr>
          <p:nvPr/>
        </p:nvSpPr>
        <p:spPr bwMode="auto">
          <a:xfrm>
            <a:off x="2514600" y="1066800"/>
            <a:ext cx="838200" cy="227013"/>
          </a:xfrm>
          <a:custGeom>
            <a:avLst/>
            <a:gdLst>
              <a:gd name="T0" fmla="*/ 66 w 2106"/>
              <a:gd name="T1" fmla="*/ 1199 h 1199"/>
              <a:gd name="T2" fmla="*/ 0 w 2106"/>
              <a:gd name="T3" fmla="*/ 631 h 1199"/>
              <a:gd name="T4" fmla="*/ 41 w 2106"/>
              <a:gd name="T5" fmla="*/ 335 h 1199"/>
              <a:gd name="T6" fmla="*/ 98 w 2106"/>
              <a:gd name="T7" fmla="*/ 294 h 1199"/>
              <a:gd name="T8" fmla="*/ 189 w 2106"/>
              <a:gd name="T9" fmla="*/ 228 h 1199"/>
              <a:gd name="T10" fmla="*/ 255 w 2106"/>
              <a:gd name="T11" fmla="*/ 351 h 1199"/>
              <a:gd name="T12" fmla="*/ 271 w 2106"/>
              <a:gd name="T13" fmla="*/ 401 h 1199"/>
              <a:gd name="T14" fmla="*/ 329 w 2106"/>
              <a:gd name="T15" fmla="*/ 335 h 1199"/>
              <a:gd name="T16" fmla="*/ 345 w 2106"/>
              <a:gd name="T17" fmla="*/ 302 h 1199"/>
              <a:gd name="T18" fmla="*/ 362 w 2106"/>
              <a:gd name="T19" fmla="*/ 285 h 1199"/>
              <a:gd name="T20" fmla="*/ 370 w 2106"/>
              <a:gd name="T21" fmla="*/ 252 h 1199"/>
              <a:gd name="T22" fmla="*/ 428 w 2106"/>
              <a:gd name="T23" fmla="*/ 145 h 1199"/>
              <a:gd name="T24" fmla="*/ 510 w 2106"/>
              <a:gd name="T25" fmla="*/ 71 h 1199"/>
              <a:gd name="T26" fmla="*/ 559 w 2106"/>
              <a:gd name="T27" fmla="*/ 55 h 1199"/>
              <a:gd name="T28" fmla="*/ 658 w 2106"/>
              <a:gd name="T29" fmla="*/ 63 h 1199"/>
              <a:gd name="T30" fmla="*/ 724 w 2106"/>
              <a:gd name="T31" fmla="*/ 96 h 1199"/>
              <a:gd name="T32" fmla="*/ 757 w 2106"/>
              <a:gd name="T33" fmla="*/ 137 h 1199"/>
              <a:gd name="T34" fmla="*/ 781 w 2106"/>
              <a:gd name="T35" fmla="*/ 195 h 1199"/>
              <a:gd name="T36" fmla="*/ 806 w 2106"/>
              <a:gd name="T37" fmla="*/ 326 h 1199"/>
              <a:gd name="T38" fmla="*/ 880 w 2106"/>
              <a:gd name="T39" fmla="*/ 162 h 1199"/>
              <a:gd name="T40" fmla="*/ 946 w 2106"/>
              <a:gd name="T41" fmla="*/ 14 h 1199"/>
              <a:gd name="T42" fmla="*/ 995 w 2106"/>
              <a:gd name="T43" fmla="*/ 6 h 1199"/>
              <a:gd name="T44" fmla="*/ 1069 w 2106"/>
              <a:gd name="T45" fmla="*/ 14 h 1199"/>
              <a:gd name="T46" fmla="*/ 1185 w 2106"/>
              <a:gd name="T47" fmla="*/ 154 h 1199"/>
              <a:gd name="T48" fmla="*/ 1234 w 2106"/>
              <a:gd name="T49" fmla="*/ 203 h 1199"/>
              <a:gd name="T50" fmla="*/ 1325 w 2106"/>
              <a:gd name="T51" fmla="*/ 96 h 1199"/>
              <a:gd name="T52" fmla="*/ 1431 w 2106"/>
              <a:gd name="T53" fmla="*/ 63 h 1199"/>
              <a:gd name="T54" fmla="*/ 1678 w 2106"/>
              <a:gd name="T55" fmla="*/ 121 h 1199"/>
              <a:gd name="T56" fmla="*/ 1744 w 2106"/>
              <a:gd name="T57" fmla="*/ 154 h 1199"/>
              <a:gd name="T58" fmla="*/ 1777 w 2106"/>
              <a:gd name="T59" fmla="*/ 170 h 1199"/>
              <a:gd name="T60" fmla="*/ 1942 w 2106"/>
              <a:gd name="T61" fmla="*/ 335 h 1199"/>
              <a:gd name="T62" fmla="*/ 2040 w 2106"/>
              <a:gd name="T63" fmla="*/ 861 h 1199"/>
              <a:gd name="T64" fmla="*/ 2106 w 2106"/>
              <a:gd name="T65" fmla="*/ 1190 h 1199"/>
              <a:gd name="T66" fmla="*/ 66 w 2106"/>
              <a:gd name="T67" fmla="*/ 1199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106" h="1199">
                <a:moveTo>
                  <a:pt x="66" y="1199"/>
                </a:moveTo>
                <a:cubicBezTo>
                  <a:pt x="40" y="1010"/>
                  <a:pt x="23" y="821"/>
                  <a:pt x="0" y="631"/>
                </a:cubicBezTo>
                <a:cubicBezTo>
                  <a:pt x="6" y="522"/>
                  <a:pt x="6" y="435"/>
                  <a:pt x="41" y="335"/>
                </a:cubicBezTo>
                <a:cubicBezTo>
                  <a:pt x="49" y="313"/>
                  <a:pt x="81" y="311"/>
                  <a:pt x="98" y="294"/>
                </a:cubicBezTo>
                <a:cubicBezTo>
                  <a:pt x="127" y="265"/>
                  <a:pt x="149" y="241"/>
                  <a:pt x="189" y="228"/>
                </a:cubicBezTo>
                <a:cubicBezTo>
                  <a:pt x="264" y="246"/>
                  <a:pt x="230" y="274"/>
                  <a:pt x="255" y="351"/>
                </a:cubicBezTo>
                <a:cubicBezTo>
                  <a:pt x="260" y="368"/>
                  <a:pt x="271" y="401"/>
                  <a:pt x="271" y="401"/>
                </a:cubicBezTo>
                <a:cubicBezTo>
                  <a:pt x="292" y="380"/>
                  <a:pt x="307" y="355"/>
                  <a:pt x="329" y="335"/>
                </a:cubicBezTo>
                <a:cubicBezTo>
                  <a:pt x="334" y="324"/>
                  <a:pt x="338" y="312"/>
                  <a:pt x="345" y="302"/>
                </a:cubicBezTo>
                <a:cubicBezTo>
                  <a:pt x="349" y="295"/>
                  <a:pt x="358" y="292"/>
                  <a:pt x="362" y="285"/>
                </a:cubicBezTo>
                <a:cubicBezTo>
                  <a:pt x="367" y="275"/>
                  <a:pt x="366" y="262"/>
                  <a:pt x="370" y="252"/>
                </a:cubicBezTo>
                <a:cubicBezTo>
                  <a:pt x="383" y="222"/>
                  <a:pt x="407" y="169"/>
                  <a:pt x="428" y="145"/>
                </a:cubicBezTo>
                <a:cubicBezTo>
                  <a:pt x="438" y="133"/>
                  <a:pt x="492" y="80"/>
                  <a:pt x="510" y="71"/>
                </a:cubicBezTo>
                <a:cubicBezTo>
                  <a:pt x="525" y="63"/>
                  <a:pt x="559" y="55"/>
                  <a:pt x="559" y="55"/>
                </a:cubicBezTo>
                <a:cubicBezTo>
                  <a:pt x="592" y="58"/>
                  <a:pt x="626" y="55"/>
                  <a:pt x="658" y="63"/>
                </a:cubicBezTo>
                <a:cubicBezTo>
                  <a:pt x="682" y="69"/>
                  <a:pt x="724" y="96"/>
                  <a:pt x="724" y="96"/>
                </a:cubicBezTo>
                <a:cubicBezTo>
                  <a:pt x="733" y="111"/>
                  <a:pt x="748" y="122"/>
                  <a:pt x="757" y="137"/>
                </a:cubicBezTo>
                <a:cubicBezTo>
                  <a:pt x="768" y="155"/>
                  <a:pt x="772" y="176"/>
                  <a:pt x="781" y="195"/>
                </a:cubicBezTo>
                <a:cubicBezTo>
                  <a:pt x="791" y="239"/>
                  <a:pt x="792" y="284"/>
                  <a:pt x="806" y="326"/>
                </a:cubicBezTo>
                <a:cubicBezTo>
                  <a:pt x="825" y="269"/>
                  <a:pt x="853" y="215"/>
                  <a:pt x="880" y="162"/>
                </a:cubicBezTo>
                <a:cubicBezTo>
                  <a:pt x="909" y="104"/>
                  <a:pt x="907" y="73"/>
                  <a:pt x="946" y="14"/>
                </a:cubicBezTo>
                <a:cubicBezTo>
                  <a:pt x="955" y="0"/>
                  <a:pt x="979" y="9"/>
                  <a:pt x="995" y="6"/>
                </a:cubicBezTo>
                <a:cubicBezTo>
                  <a:pt x="1020" y="9"/>
                  <a:pt x="1045" y="8"/>
                  <a:pt x="1069" y="14"/>
                </a:cubicBezTo>
                <a:cubicBezTo>
                  <a:pt x="1120" y="26"/>
                  <a:pt x="1163" y="112"/>
                  <a:pt x="1185" y="154"/>
                </a:cubicBezTo>
                <a:cubicBezTo>
                  <a:pt x="1197" y="203"/>
                  <a:pt x="1181" y="216"/>
                  <a:pt x="1234" y="203"/>
                </a:cubicBezTo>
                <a:cubicBezTo>
                  <a:pt x="1259" y="163"/>
                  <a:pt x="1291" y="129"/>
                  <a:pt x="1325" y="96"/>
                </a:cubicBezTo>
                <a:cubicBezTo>
                  <a:pt x="1340" y="81"/>
                  <a:pt x="1409" y="70"/>
                  <a:pt x="1431" y="63"/>
                </a:cubicBezTo>
                <a:cubicBezTo>
                  <a:pt x="1584" y="72"/>
                  <a:pt x="1553" y="71"/>
                  <a:pt x="1678" y="121"/>
                </a:cubicBezTo>
                <a:cubicBezTo>
                  <a:pt x="1701" y="130"/>
                  <a:pt x="1722" y="143"/>
                  <a:pt x="1744" y="154"/>
                </a:cubicBezTo>
                <a:cubicBezTo>
                  <a:pt x="1755" y="159"/>
                  <a:pt x="1777" y="170"/>
                  <a:pt x="1777" y="170"/>
                </a:cubicBezTo>
                <a:cubicBezTo>
                  <a:pt x="1833" y="226"/>
                  <a:pt x="1894" y="272"/>
                  <a:pt x="1942" y="335"/>
                </a:cubicBezTo>
                <a:cubicBezTo>
                  <a:pt x="1998" y="505"/>
                  <a:pt x="2007" y="686"/>
                  <a:pt x="2040" y="861"/>
                </a:cubicBezTo>
                <a:cubicBezTo>
                  <a:pt x="2060" y="969"/>
                  <a:pt x="2106" y="1080"/>
                  <a:pt x="2106" y="1190"/>
                </a:cubicBezTo>
                <a:lnTo>
                  <a:pt x="66" y="1199"/>
                </a:lnTo>
                <a:close/>
              </a:path>
            </a:pathLst>
          </a:custGeom>
          <a:solidFill>
            <a:srgbClr val="008000"/>
          </a:solidFill>
          <a:ln w="9525"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8" name="AutoShape 12"/>
          <p:cNvSpPr>
            <a:spLocks noChangeArrowheads="1"/>
          </p:cNvSpPr>
          <p:nvPr/>
        </p:nvSpPr>
        <p:spPr bwMode="auto">
          <a:xfrm rot="10800000">
            <a:off x="2743200" y="914400"/>
            <a:ext cx="381000" cy="1524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00CC66">
                  <a:gamma/>
                  <a:tint val="9020"/>
                  <a:invGamma/>
                </a:srgbClr>
              </a:gs>
              <a:gs pos="100000">
                <a:srgbClr val="00CC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9" name="AutoShape 13"/>
          <p:cNvSpPr>
            <a:spLocks noChangeArrowheads="1"/>
          </p:cNvSpPr>
          <p:nvPr/>
        </p:nvSpPr>
        <p:spPr bwMode="auto">
          <a:xfrm>
            <a:off x="6934200" y="1066800"/>
            <a:ext cx="228600" cy="228600"/>
          </a:xfrm>
          <a:prstGeom prst="triangle">
            <a:avLst>
              <a:gd name="adj" fmla="val 50000"/>
            </a:avLst>
          </a:prstGeom>
          <a:solidFill>
            <a:srgbClr val="9966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1" name="Oval 15"/>
          <p:cNvSpPr>
            <a:spLocks noChangeArrowheads="1"/>
          </p:cNvSpPr>
          <p:nvPr/>
        </p:nvSpPr>
        <p:spPr bwMode="auto">
          <a:xfrm>
            <a:off x="4800600" y="1676400"/>
            <a:ext cx="1905000" cy="1828800"/>
          </a:xfrm>
          <a:prstGeom prst="ellipse">
            <a:avLst/>
          </a:prstGeom>
          <a:gradFill rotWithShape="1">
            <a:gsLst>
              <a:gs pos="0">
                <a:srgbClr val="CCFF33"/>
              </a:gs>
              <a:gs pos="100000">
                <a:schemeClr val="bg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2" name="AutoShape 16"/>
          <p:cNvSpPr>
            <a:spLocks noChangeArrowheads="1"/>
          </p:cNvSpPr>
          <p:nvPr/>
        </p:nvSpPr>
        <p:spPr bwMode="auto">
          <a:xfrm>
            <a:off x="7620000" y="1447800"/>
            <a:ext cx="990600" cy="838200"/>
          </a:xfrm>
          <a:prstGeom prst="octagon">
            <a:avLst>
              <a:gd name="adj" fmla="val 29287"/>
            </a:avLst>
          </a:prstGeom>
          <a:solidFill>
            <a:srgbClr val="FF9A0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3" name="Line 17"/>
          <p:cNvSpPr>
            <a:spLocks noChangeShapeType="1"/>
          </p:cNvSpPr>
          <p:nvPr/>
        </p:nvSpPr>
        <p:spPr bwMode="auto">
          <a:xfrm>
            <a:off x="7924800" y="22860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4" name="Line 18"/>
          <p:cNvSpPr>
            <a:spLocks noChangeShapeType="1"/>
          </p:cNvSpPr>
          <p:nvPr/>
        </p:nvSpPr>
        <p:spPr bwMode="auto">
          <a:xfrm>
            <a:off x="8305800" y="22860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6" name="Line 20"/>
          <p:cNvSpPr>
            <a:spLocks noChangeShapeType="1"/>
          </p:cNvSpPr>
          <p:nvPr/>
        </p:nvSpPr>
        <p:spPr bwMode="auto">
          <a:xfrm flipH="1" flipV="1">
            <a:off x="7315200" y="1600200"/>
            <a:ext cx="3048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7" name="Line 21"/>
          <p:cNvSpPr>
            <a:spLocks noChangeShapeType="1"/>
          </p:cNvSpPr>
          <p:nvPr/>
        </p:nvSpPr>
        <p:spPr bwMode="auto">
          <a:xfrm>
            <a:off x="3505200" y="44196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8" name="Line 22"/>
          <p:cNvSpPr>
            <a:spLocks noChangeShapeType="1"/>
          </p:cNvSpPr>
          <p:nvPr/>
        </p:nvSpPr>
        <p:spPr bwMode="auto">
          <a:xfrm>
            <a:off x="4038600" y="4419600"/>
            <a:ext cx="0" cy="685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9" name="Line 23"/>
          <p:cNvSpPr>
            <a:spLocks noChangeShapeType="1"/>
          </p:cNvSpPr>
          <p:nvPr/>
        </p:nvSpPr>
        <p:spPr bwMode="auto">
          <a:xfrm flipH="1" flipV="1">
            <a:off x="2971800" y="2971800"/>
            <a:ext cx="3048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0" name="Line 24"/>
          <p:cNvSpPr>
            <a:spLocks noChangeShapeType="1"/>
          </p:cNvSpPr>
          <p:nvPr/>
        </p:nvSpPr>
        <p:spPr bwMode="auto">
          <a:xfrm flipV="1">
            <a:off x="4343400" y="2590800"/>
            <a:ext cx="152400" cy="990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9241" name="Picture 25">
            <a:hlinkClick r:id="" action="ppaction://media"/>
          </p:cNvPr>
          <p:cNvPicPr>
            <a:picLocks noRot="1" noChangeAspect="1" noChangeArrowheads="1"/>
          </p:cNvPicPr>
          <p:nvPr>
            <a:wavAudioFile r:embed="rId1" name="top of hill"/>
          </p:nvPr>
        </p:nvPicPr>
        <p:blipFill>
          <a:blip r:embed="rId5">
            <a:extLst>
              <a:ext uri="{28A0092B-C50C-407E-A947-70E740481C1C}">
                <a14:useLocalDpi xmlns:a14="http://schemas.microsoft.com/office/drawing/2010/main" val="0"/>
              </a:ext>
            </a:extLst>
          </a:blip>
          <a:srcRect/>
          <a:stretch>
            <a:fillRect/>
          </a:stretch>
        </p:blipFill>
        <p:spPr bwMode="auto">
          <a:xfrm>
            <a:off x="8839200" y="51816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23000" fill="hold"/>
                                        <p:tgtEl>
                                          <p:spTgt spid="9241"/>
                                        </p:tgtEl>
                                      </p:cBhvr>
                                    </p:cmd>
                                  </p:childTnLst>
                                </p:cTn>
                              </p:par>
                              <p:par>
                                <p:cTn id="7" presetID="55" presetClass="entr" presetSubtype="0" fill="hold" nodeType="withEffect">
                                  <p:stCondLst>
                                    <p:cond delay="0"/>
                                  </p:stCondLst>
                                  <p:childTnLst>
                                    <p:set>
                                      <p:cBhvr>
                                        <p:cTn id="8" dur="1" fill="hold">
                                          <p:stCondLst>
                                            <p:cond delay="0"/>
                                          </p:stCondLst>
                                        </p:cTn>
                                        <p:tgtEl>
                                          <p:spTgt spid="9231"/>
                                        </p:tgtEl>
                                        <p:attrNameLst>
                                          <p:attrName>style.visibility</p:attrName>
                                        </p:attrNameLst>
                                      </p:cBhvr>
                                      <p:to>
                                        <p:strVal val="visible"/>
                                      </p:to>
                                    </p:set>
                                    <p:anim calcmode="lin" valueType="num">
                                      <p:cBhvr>
                                        <p:cTn id="9" dur="5000" fill="hold"/>
                                        <p:tgtEl>
                                          <p:spTgt spid="9231"/>
                                        </p:tgtEl>
                                        <p:attrNameLst>
                                          <p:attrName>ppt_w</p:attrName>
                                        </p:attrNameLst>
                                      </p:cBhvr>
                                      <p:tavLst>
                                        <p:tav tm="0">
                                          <p:val>
                                            <p:strVal val="#ppt_w*0.70"/>
                                          </p:val>
                                        </p:tav>
                                        <p:tav tm="100000">
                                          <p:val>
                                            <p:strVal val="#ppt_w"/>
                                          </p:val>
                                        </p:tav>
                                      </p:tavLst>
                                    </p:anim>
                                    <p:anim calcmode="lin" valueType="num">
                                      <p:cBhvr>
                                        <p:cTn id="10" dur="5000" fill="hold"/>
                                        <p:tgtEl>
                                          <p:spTgt spid="9231"/>
                                        </p:tgtEl>
                                        <p:attrNameLst>
                                          <p:attrName>ppt_h</p:attrName>
                                        </p:attrNameLst>
                                      </p:cBhvr>
                                      <p:tavLst>
                                        <p:tav tm="0">
                                          <p:val>
                                            <p:strVal val="#ppt_h"/>
                                          </p:val>
                                        </p:tav>
                                        <p:tav tm="100000">
                                          <p:val>
                                            <p:strVal val="#ppt_h"/>
                                          </p:val>
                                        </p:tav>
                                      </p:tavLst>
                                    </p:anim>
                                    <p:animEffect transition="in" filter="fade">
                                      <p:cBhvr>
                                        <p:cTn id="11" dur="5000"/>
                                        <p:tgtEl>
                                          <p:spTgt spid="9231"/>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2" fill="hold" display="0">
                  <p:stCondLst>
                    <p:cond delay="indefinite"/>
                  </p:stCondLst>
                  <p:endCondLst>
                    <p:cond evt="onNext" delay="0">
                      <p:tgtEl>
                        <p:sldTgt/>
                      </p:tgtEl>
                    </p:cond>
                    <p:cond evt="onPrev" delay="0">
                      <p:tgtEl>
                        <p:sldTgt/>
                      </p:tgtEl>
                    </p:cond>
                    <p:cond evt="onStopAudio" delay="0">
                      <p:tgtEl>
                        <p:sldTgt/>
                      </p:tgtEl>
                    </p:cond>
                  </p:endCondLst>
                </p:cTn>
                <p:tgtEl>
                  <p:spTgt spid="9241"/>
                </p:tgtEl>
              </p:cMediaNode>
            </p:audio>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TotalTime>
  <Words>795</Words>
  <Application>Microsoft Office PowerPoint</Application>
  <PresentationFormat>On-screen Show (4:3)</PresentationFormat>
  <Paragraphs>33</Paragraphs>
  <Slides>14</Slides>
  <Notes>14</Notes>
  <HiddenSlides>0</HiddenSlides>
  <MMClips>13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Wrangler</vt:lpstr>
      <vt:lpstr>Playbill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New Mexico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FERRISKE</dc:creator>
  <cp:lastModifiedBy>John Gebarowski</cp:lastModifiedBy>
  <cp:revision>19</cp:revision>
  <dcterms:created xsi:type="dcterms:W3CDTF">2005-03-09T00:16:18Z</dcterms:created>
  <dcterms:modified xsi:type="dcterms:W3CDTF">2017-01-29T18:39:22Z</dcterms:modified>
</cp:coreProperties>
</file>